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59" r:id="rId5"/>
    <p:sldId id="260" r:id="rId6"/>
    <p:sldId id="261" r:id="rId7"/>
    <p:sldId id="262" r:id="rId8"/>
    <p:sldId id="263" r:id="rId9"/>
    <p:sldId id="264" r:id="rId10"/>
    <p:sldId id="265" r:id="rId11"/>
    <p:sldId id="266" r:id="rId12"/>
    <p:sldId id="267" r:id="rId13"/>
    <p:sldId id="268" r:id="rId14"/>
    <p:sldId id="269" r:id="rId15"/>
    <p:sldId id="270" r:id="rId16"/>
    <p:sldId id="279" r:id="rId17"/>
    <p:sldId id="271" r:id="rId18"/>
    <p:sldId id="272" r:id="rId19"/>
    <p:sldId id="273" r:id="rId20"/>
    <p:sldId id="280" r:id="rId21"/>
    <p:sldId id="274" r:id="rId22"/>
    <p:sldId id="275"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73EE"/>
    <a:srgbClr val="1F4E79"/>
    <a:srgbClr val="E3C9F7"/>
    <a:srgbClr val="6E0876"/>
    <a:srgbClr val="731AB6"/>
    <a:srgbClr val="740A47"/>
    <a:srgbClr val="720C4E"/>
    <a:srgbClr val="700E54"/>
    <a:srgbClr val="881DB3"/>
    <a:srgbClr val="FEE4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796" autoAdjust="0"/>
    <p:restoredTop sz="77608" autoAdjust="0"/>
  </p:normalViewPr>
  <p:slideViewPr>
    <p:cSldViewPr snapToGrid="0" showGuides="1">
      <p:cViewPr varScale="1">
        <p:scale>
          <a:sx n="70" d="100"/>
          <a:sy n="70" d="100"/>
        </p:scale>
        <p:origin x="78" y="96"/>
      </p:cViewPr>
      <p:guideLst>
        <p:guide orient="horz" pos="2137"/>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media/>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jpeg>
</file>

<file path=ppt/media/image6.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Slide Image Placeholder 1"/>
          <p:cNvSpPr>
            <a:spLocks noGrp="1" noRot="1" noChangeAspect="1" noTextEdit="1"/>
          </p:cNvSpPr>
          <p:nvPr>
            <p:ph type="sldImg"/>
          </p:nvPr>
        </p:nvSpPr>
        <p:spPr>
          <a:ln>
            <a:solidFill>
              <a:srgbClr val="000000">
                <a:alpha val="100000"/>
              </a:srgbClr>
            </a:solidFill>
            <a:miter lim="800000"/>
          </a:ln>
        </p:spPr>
      </p:sp>
      <p:sp>
        <p:nvSpPr>
          <p:cNvPr id="15363" name="Notes Placeholder 2"/>
          <p:cNvSpPr>
            <a:spLocks noGrp="1" noChangeArrowheads="1"/>
          </p:cNvSpPr>
          <p:nvPr>
            <p:ph type="body" idx="4294967295"/>
          </p:nvPr>
        </p:nvSpPr>
        <p:spPr bwMode="auto"/>
        <p:txBody>
          <a:bodyPr wrap="square" lIns="91440" tIns="45720" rIns="91440" bIns="45720" numCol="1" rtlCol="0" anchor="t" anchorCtr="0" compatLnSpc="1"/>
          <a:lstStyle/>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r>
              <a:rPr kumimoji="0" lang="zh-CN" altLang="en-US" sz="1865" b="0" i="0" u="none" strike="noStrike" kern="1200" cap="none" spc="0" normalizeH="0" baseline="0" noProof="1">
                <a:ln>
                  <a:noFill/>
                </a:ln>
                <a:solidFill>
                  <a:srgbClr val="FF0000"/>
                </a:solidFill>
                <a:effectLst/>
                <a:uLnTx/>
                <a:uFillTx/>
                <a:latin typeface="+mn-lt"/>
                <a:ea typeface="+mn-ea"/>
                <a:cs typeface="+mn-cs"/>
              </a:rPr>
              <a:t>解释为什么需要信息隐藏技术，与密码技术有何区别</a:t>
            </a:r>
            <a:endParaRPr kumimoji="0" lang="zh-CN" altLang="en-US" sz="1800" b="0" i="0" u="none" strike="noStrike" kern="1200" cap="none" spc="0" normalizeH="0" baseline="0" noProof="1">
              <a:ln>
                <a:noFill/>
              </a:ln>
              <a:solidFill>
                <a:srgbClr val="FF0000"/>
              </a:solidFill>
              <a:effectLst/>
              <a:uLnTx/>
              <a:uFillTx/>
              <a:latin typeface="+mn-lt"/>
              <a:ea typeface="+mn-ea"/>
              <a:cs typeface="+mn-cs"/>
            </a:endParaRPr>
          </a:p>
        </p:txBody>
      </p:sp>
      <p:sp>
        <p:nvSpPr>
          <p:cNvPr id="130052" name="Slide Number Placeholder 3"/>
          <p:cNvSpPr>
            <a:spLocks noGrp="1"/>
          </p:cNvSpPr>
          <p:nvPr/>
        </p:nvSpPr>
        <p:spPr>
          <a:xfrm>
            <a:off x="3884613" y="8685213"/>
            <a:ext cx="2971800" cy="458787"/>
          </a:xfrm>
          <a:prstGeom prst="rect">
            <a:avLst/>
          </a:prstGeom>
          <a:noFill/>
          <a:ln w="9525">
            <a:noFill/>
          </a:ln>
        </p:spPr>
        <p:txBody>
          <a:bodyPr anchor="b"/>
          <a:lstStyle/>
          <a:p>
            <a:pPr lvl="0" algn="r" eaLnBrk="1" hangingPunct="1"/>
            <a:fld id="{9A0DB2DC-4C9A-4742-B13C-FB6460FD3503}" type="slidenum">
              <a:rPr lang="en-US" altLang="zh-CN" sz="1200" dirty="0">
                <a:latin typeface="Times New Roman" panose="02020603050405020304" pitchFamily="18" charset="0"/>
                <a:ea typeface="宋体" panose="02010600030101010101" pitchFamily="2" charset="-122"/>
              </a:rPr>
            </a:fld>
            <a:endParaRPr lang="en-US" altLang="zh-CN" sz="1200" dirty="0">
              <a:latin typeface="Times New Roman" panose="02020603050405020304" pitchFamily="18" charset="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Slide Image Placeholder 1"/>
          <p:cNvSpPr>
            <a:spLocks noGrp="1" noRot="1" noChangeAspect="1" noTextEdit="1"/>
          </p:cNvSpPr>
          <p:nvPr>
            <p:ph type="sldImg"/>
          </p:nvPr>
        </p:nvSpPr>
        <p:spPr>
          <a:ln>
            <a:solidFill>
              <a:srgbClr val="000000">
                <a:alpha val="100000"/>
              </a:srgbClr>
            </a:solidFill>
            <a:miter lim="800000"/>
          </a:ln>
        </p:spPr>
      </p:sp>
      <p:sp>
        <p:nvSpPr>
          <p:cNvPr id="21507" name="Notes Placeholder 2"/>
          <p:cNvSpPr>
            <a:spLocks noGrp="1" noChangeArrowheads="1"/>
          </p:cNvSpPr>
          <p:nvPr>
            <p:ph type="body" idx="4294967295"/>
          </p:nvPr>
        </p:nvSpPr>
        <p:spPr bwMode="auto"/>
        <p:txBody>
          <a:bodyPr wrap="square" lIns="91440" tIns="45720" rIns="91440" bIns="45720" numCol="1" rtlCol="0" anchor="t" anchorCtr="0" compatLnSpc="1"/>
          <a:lstStyle/>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r>
              <a:rPr kumimoji="0" lang="zh-CN" altLang="en-US" sz="1865" b="0" i="0" u="none" strike="noStrike" kern="1200" cap="none" spc="0" normalizeH="0" baseline="0" noProof="1">
                <a:ln>
                  <a:noFill/>
                </a:ln>
                <a:solidFill>
                  <a:srgbClr val="FF0000"/>
                </a:solidFill>
                <a:effectLst/>
                <a:uLnTx/>
                <a:uFillTx/>
                <a:latin typeface="+mn-lt"/>
                <a:ea typeface="+mn-ea"/>
                <a:cs typeface="+mn-cs"/>
              </a:rPr>
              <a:t>掩蔽载体（</a:t>
            </a:r>
            <a:r>
              <a:rPr kumimoji="0" lang="en-US" altLang="zh-CN" sz="1865" b="0" i="0" u="none" strike="noStrike" kern="1200" cap="none" spc="0" normalizeH="0" baseline="0" noProof="1">
                <a:ln>
                  <a:noFill/>
                </a:ln>
                <a:solidFill>
                  <a:srgbClr val="FF0000"/>
                </a:solidFill>
                <a:effectLst/>
                <a:uLnTx/>
                <a:uFillTx/>
                <a:latin typeface="+mn-lt"/>
                <a:ea typeface="+mn-ea"/>
                <a:cs typeface="+mn-cs"/>
              </a:rPr>
              <a:t>cover work</a:t>
            </a:r>
            <a:r>
              <a:rPr kumimoji="0" lang="zh-CN" altLang="en-US" sz="1865" b="0" i="0" u="none" strike="noStrike" kern="1200" cap="none" spc="0" normalizeH="0" baseline="0" noProof="1">
                <a:ln>
                  <a:noFill/>
                </a:ln>
                <a:solidFill>
                  <a:srgbClr val="FF0000"/>
                </a:solidFill>
                <a:effectLst/>
                <a:uLnTx/>
                <a:uFillTx/>
                <a:latin typeface="+mn-lt"/>
                <a:ea typeface="+mn-ea"/>
                <a:cs typeface="+mn-cs"/>
              </a:rPr>
              <a:t>）</a:t>
            </a:r>
            <a:endParaRPr kumimoji="0" lang="en-US" altLang="zh-CN" sz="1800" b="0" i="0" u="none" strike="noStrike" kern="1200" cap="none" spc="0" normalizeH="0" baseline="0" noProof="1">
              <a:ln>
                <a:noFill/>
              </a:ln>
              <a:solidFill>
                <a:srgbClr val="FF0000"/>
              </a:solidFill>
              <a:effectLst/>
              <a:uLnTx/>
              <a:uFillTx/>
              <a:latin typeface="+mn-lt"/>
              <a:ea typeface="+mn-ea"/>
              <a:cs typeface="+mn-cs"/>
            </a:endParaRPr>
          </a:p>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r>
              <a:rPr kumimoji="0" lang="zh-CN" altLang="en-US" sz="1865" b="0" i="0" u="none" strike="noStrike" kern="1200" cap="none" spc="0" normalizeH="0" baseline="0" noProof="1">
                <a:ln>
                  <a:noFill/>
                </a:ln>
                <a:solidFill>
                  <a:srgbClr val="FF0000"/>
                </a:solidFill>
                <a:effectLst/>
                <a:uLnTx/>
                <a:uFillTx/>
                <a:latin typeface="+mn-lt"/>
                <a:ea typeface="+mn-ea"/>
                <a:cs typeface="+mn-cs"/>
              </a:rPr>
              <a:t>隐写</a:t>
            </a:r>
            <a:r>
              <a:rPr kumimoji="0" lang="en-US" altLang="zh-CN" sz="1865" b="0" i="0" u="none" strike="noStrike" kern="1200" cap="none" spc="0" normalizeH="0" baseline="0" noProof="1">
                <a:ln>
                  <a:noFill/>
                </a:ln>
                <a:solidFill>
                  <a:srgbClr val="FF0000"/>
                </a:solidFill>
                <a:effectLst/>
                <a:uLnTx/>
                <a:uFillTx/>
                <a:latin typeface="+mn-lt"/>
                <a:ea typeface="+mn-ea"/>
                <a:cs typeface="+mn-cs"/>
              </a:rPr>
              <a:t>/</a:t>
            </a:r>
            <a:r>
              <a:rPr kumimoji="0" lang="zh-CN" altLang="en-US" sz="1865" b="0" i="0" u="none" strike="noStrike" kern="1200" cap="none" spc="0" normalizeH="0" baseline="0" noProof="1">
                <a:ln>
                  <a:noFill/>
                </a:ln>
                <a:solidFill>
                  <a:srgbClr val="FF0000"/>
                </a:solidFill>
                <a:effectLst/>
                <a:uLnTx/>
                <a:uFillTx/>
                <a:latin typeface="+mn-lt"/>
                <a:ea typeface="+mn-ea"/>
                <a:cs typeface="+mn-cs"/>
              </a:rPr>
              <a:t>水印载体（</a:t>
            </a:r>
            <a:r>
              <a:rPr kumimoji="0" lang="en-US" altLang="zh-CN" sz="1865" b="0" i="0" u="none" strike="noStrike" kern="1200" cap="none" spc="0" normalizeH="0" baseline="0" noProof="1">
                <a:ln>
                  <a:noFill/>
                </a:ln>
                <a:solidFill>
                  <a:srgbClr val="FF0000"/>
                </a:solidFill>
                <a:effectLst/>
                <a:uLnTx/>
                <a:uFillTx/>
                <a:latin typeface="+mn-lt"/>
                <a:ea typeface="+mn-ea"/>
                <a:cs typeface="+mn-cs"/>
              </a:rPr>
              <a:t>stego/watermarked work</a:t>
            </a:r>
            <a:r>
              <a:rPr kumimoji="0" lang="zh-CN" altLang="en-US" sz="1865" b="0" i="0" u="none" strike="noStrike" kern="1200" cap="none" spc="0" normalizeH="0" baseline="0" noProof="1">
                <a:ln>
                  <a:noFill/>
                </a:ln>
                <a:solidFill>
                  <a:srgbClr val="FF0000"/>
                </a:solidFill>
                <a:effectLst/>
                <a:uLnTx/>
                <a:uFillTx/>
                <a:latin typeface="+mn-lt"/>
                <a:ea typeface="+mn-ea"/>
                <a:cs typeface="+mn-cs"/>
              </a:rPr>
              <a:t>）</a:t>
            </a:r>
            <a:endParaRPr kumimoji="0" lang="en-US" altLang="zh-CN" sz="1800" b="0" i="0" u="none" strike="noStrike" kern="1200" cap="none" spc="0" normalizeH="0" baseline="0" noProof="1">
              <a:ln>
                <a:noFill/>
              </a:ln>
              <a:solidFill>
                <a:srgbClr val="FF0000"/>
              </a:solidFill>
              <a:effectLst/>
              <a:uLnTx/>
              <a:uFillTx/>
              <a:latin typeface="+mn-lt"/>
              <a:ea typeface="+mn-ea"/>
              <a:cs typeface="+mn-cs"/>
            </a:endParaRPr>
          </a:p>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r>
              <a:rPr kumimoji="0" lang="zh-CN" altLang="en-US" sz="1865" b="0" i="0" u="none" strike="noStrike" kern="1200" cap="none" spc="0" normalizeH="0" baseline="0" noProof="1">
                <a:ln>
                  <a:noFill/>
                </a:ln>
                <a:solidFill>
                  <a:srgbClr val="FF0000"/>
                </a:solidFill>
                <a:effectLst/>
                <a:uLnTx/>
                <a:uFillTx/>
                <a:latin typeface="+mn-lt"/>
                <a:ea typeface="+mn-ea"/>
                <a:cs typeface="+mn-cs"/>
              </a:rPr>
              <a:t>掩盖通信的存在</a:t>
            </a:r>
            <a:endParaRPr kumimoji="0" lang="zh-CN" altLang="en-US" sz="1800" b="0" i="0" u="none" strike="noStrike" kern="1200" cap="none" spc="0" normalizeH="0" baseline="0" noProof="1">
              <a:ln>
                <a:noFill/>
              </a:ln>
              <a:solidFill>
                <a:srgbClr val="FF0000"/>
              </a:solidFill>
              <a:effectLst/>
              <a:uLnTx/>
              <a:uFillTx/>
              <a:latin typeface="+mn-lt"/>
              <a:ea typeface="+mn-ea"/>
              <a:cs typeface="+mn-cs"/>
            </a:endParaRPr>
          </a:p>
        </p:txBody>
      </p:sp>
      <p:sp>
        <p:nvSpPr>
          <p:cNvPr id="131076" name="Slide Number Placeholder 3"/>
          <p:cNvSpPr>
            <a:spLocks noGrp="1"/>
          </p:cNvSpPr>
          <p:nvPr/>
        </p:nvSpPr>
        <p:spPr>
          <a:xfrm>
            <a:off x="3884613" y="8685213"/>
            <a:ext cx="2971800" cy="458787"/>
          </a:xfrm>
          <a:prstGeom prst="rect">
            <a:avLst/>
          </a:prstGeom>
          <a:noFill/>
          <a:ln w="9525">
            <a:noFill/>
          </a:ln>
        </p:spPr>
        <p:txBody>
          <a:bodyPr anchor="b"/>
          <a:lstStyle/>
          <a:p>
            <a:pPr lvl="0" algn="r" eaLnBrk="1" hangingPunct="1"/>
            <a:fld id="{9A0DB2DC-4C9A-4742-B13C-FB6460FD3503}" type="slidenum">
              <a:rPr lang="en-US" altLang="zh-CN" sz="1200" dirty="0">
                <a:latin typeface="Times New Roman" panose="02020603050405020304" pitchFamily="18" charset="0"/>
                <a:ea typeface="宋体" panose="02010600030101010101" pitchFamily="2" charset="-122"/>
              </a:rPr>
            </a:fld>
            <a:endParaRPr lang="en-US" altLang="zh-CN" sz="1200" dirty="0">
              <a:latin typeface="Times New Roman" panose="02020603050405020304" pitchFamily="18"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image" Target="../media/image9.jpeg"/><Relationship Id="rId2" Type="http://schemas.openxmlformats.org/officeDocument/2006/relationships/image" Target="../media/image8.emf"/><Relationship Id="rId1"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jpe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7"/>
          <p:cNvSpPr txBox="1"/>
          <p:nvPr/>
        </p:nvSpPr>
        <p:spPr>
          <a:xfrm>
            <a:off x="1862086" y="3434063"/>
            <a:ext cx="3051417" cy="74803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1</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概论</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01</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17084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1.1</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什么是信息隐藏</a:t>
              </a:r>
              <a:endParaRPr lang="zh-CN" altLang="en-US" sz="2400" dirty="0">
                <a:solidFill>
                  <a:schemeClr val="tx1">
                    <a:lumMod val="85000"/>
                    <a:lumOff val="15000"/>
                  </a:schemeClr>
                </a:solidFill>
                <a:latin typeface="+mj-ea"/>
                <a:ea typeface="+mj-ea"/>
                <a:cs typeface="+mn-ea"/>
                <a:sym typeface="+mn-lt"/>
              </a:endParaRPr>
            </a:p>
          </p:txBody>
        </p:sp>
      </p:grpSp>
      <p:grpSp>
        <p:nvGrpSpPr>
          <p:cNvPr id="67" name="组合 66"/>
          <p:cNvGrpSpPr/>
          <p:nvPr/>
        </p:nvGrpSpPr>
        <p:grpSpPr>
          <a:xfrm>
            <a:off x="5562189" y="2036857"/>
            <a:ext cx="4963698" cy="617070"/>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1.2</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信息隐藏的历史回顾</a:t>
              </a:r>
              <a:endParaRPr lang="zh-CN" altLang="en-US" sz="2400" dirty="0">
                <a:solidFill>
                  <a:schemeClr val="tx1">
                    <a:lumMod val="85000"/>
                    <a:lumOff val="15000"/>
                  </a:schemeClr>
                </a:solidFill>
                <a:latin typeface="+mj-ea"/>
                <a:ea typeface="+mj-ea"/>
                <a:cs typeface="+mn-ea"/>
                <a:sym typeface="+mn-lt"/>
              </a:endParaRPr>
            </a:p>
          </p:txBody>
        </p:sp>
      </p:grpSp>
      <p:grpSp>
        <p:nvGrpSpPr>
          <p:cNvPr id="71" name="组合 70"/>
          <p:cNvGrpSpPr/>
          <p:nvPr/>
        </p:nvGrpSpPr>
        <p:grpSpPr>
          <a:xfrm>
            <a:off x="5562189" y="2902866"/>
            <a:ext cx="4963698" cy="617070"/>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1.3</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分类和发展现状</a:t>
              </a:r>
              <a:endParaRPr lang="zh-CN" altLang="en-US" sz="2400" dirty="0">
                <a:solidFill>
                  <a:schemeClr val="tx1">
                    <a:lumMod val="85000"/>
                    <a:lumOff val="15000"/>
                  </a:schemeClr>
                </a:solidFill>
                <a:latin typeface="+mj-ea"/>
                <a:ea typeface="+mj-ea"/>
                <a:cs typeface="+mn-ea"/>
                <a:sym typeface="+mn-lt"/>
              </a:endParaRPr>
            </a:p>
          </p:txBody>
        </p:sp>
      </p:grpSp>
      <p:grpSp>
        <p:nvGrpSpPr>
          <p:cNvPr id="75" name="组合 74"/>
          <p:cNvGrpSpPr/>
          <p:nvPr/>
        </p:nvGrpSpPr>
        <p:grpSpPr>
          <a:xfrm>
            <a:off x="5562189" y="3768875"/>
            <a:ext cx="4963698" cy="617070"/>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1.4</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信息隐藏算法性能指标</a:t>
              </a:r>
              <a:endParaRPr lang="zh-CN" altLang="en-US" sz="2400" dirty="0">
                <a:solidFill>
                  <a:schemeClr val="tx1">
                    <a:lumMod val="85000"/>
                    <a:lumOff val="15000"/>
                  </a:schemeClr>
                </a:solidFill>
                <a:latin typeface="+mj-ea"/>
                <a:ea typeface="+mj-ea"/>
                <a:cs typeface="+mn-ea"/>
                <a:sym typeface="+mn-lt"/>
              </a:endParaRPr>
            </a:p>
          </p:txBody>
        </p:sp>
      </p:grpSp>
      <p:grpSp>
        <p:nvGrpSpPr>
          <p:cNvPr id="79" name="组合 78"/>
          <p:cNvGrpSpPr/>
          <p:nvPr/>
        </p:nvGrpSpPr>
        <p:grpSpPr>
          <a:xfrm>
            <a:off x="5562189" y="4634884"/>
            <a:ext cx="4963698" cy="617070"/>
            <a:chOff x="5493750" y="892151"/>
            <a:chExt cx="4963698" cy="617070"/>
          </a:xfrm>
        </p:grpSpPr>
        <p:sp>
          <p:nvSpPr>
            <p:cNvPr id="80" name="矩形: 圆角 79"/>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2" name="矩形: 圆角 81"/>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1.5 </a:t>
              </a:r>
              <a:r>
                <a:rPr lang="zh-CN" altLang="en-US" sz="2400" dirty="0">
                  <a:solidFill>
                    <a:schemeClr val="tx1">
                      <a:lumMod val="85000"/>
                      <a:lumOff val="15000"/>
                    </a:schemeClr>
                  </a:solidFill>
                  <a:latin typeface="+mj-ea"/>
                  <a:ea typeface="+mj-ea"/>
                  <a:cs typeface="+mn-ea"/>
                  <a:sym typeface="+mn-lt"/>
                </a:rPr>
                <a:t>可视密码学与信息分存</a:t>
              </a:r>
              <a:endParaRPr lang="zh-CN" altLang="en-US" sz="2400" dirty="0">
                <a:solidFill>
                  <a:schemeClr val="tx1">
                    <a:lumMod val="85000"/>
                    <a:lumOff val="15000"/>
                  </a:schemeClr>
                </a:solidFill>
                <a:latin typeface="+mj-ea"/>
                <a:ea typeface="+mj-ea"/>
                <a:cs typeface="+mn-ea"/>
                <a:sym typeface="+mn-lt"/>
              </a:endParaRPr>
            </a:p>
          </p:txBody>
        </p:sp>
      </p:grpSp>
      <p:grpSp>
        <p:nvGrpSpPr>
          <p:cNvPr id="83" name="组合 82"/>
          <p:cNvGrpSpPr/>
          <p:nvPr/>
        </p:nvGrpSpPr>
        <p:grpSpPr>
          <a:xfrm>
            <a:off x="5562189" y="5500893"/>
            <a:ext cx="4963698" cy="617070"/>
            <a:chOff x="5493750" y="892151"/>
            <a:chExt cx="4963698" cy="617070"/>
          </a:xfrm>
        </p:grpSpPr>
        <p:sp>
          <p:nvSpPr>
            <p:cNvPr id="84" name="矩形: 圆角 83"/>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6" name="矩形: 圆角 85"/>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1.6</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叠像术</a:t>
              </a:r>
              <a:endParaRPr lang="zh-CN" altLang="en-US" sz="2400" dirty="0">
                <a:solidFill>
                  <a:schemeClr val="tx1">
                    <a:lumMod val="85000"/>
                    <a:lumOff val="15000"/>
                  </a:schemeClr>
                </a:solidFill>
                <a:latin typeface="+mj-ea"/>
                <a:ea typeface="+mj-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p:cTn id="44" dur="500" fill="hold"/>
                                        <p:tgtEl>
                                          <p:spTgt spid="79"/>
                                        </p:tgtEl>
                                        <p:attrNameLst>
                                          <p:attrName>ppt_x</p:attrName>
                                        </p:attrNameLst>
                                      </p:cBhvr>
                                      <p:tavLst>
                                        <p:tav tm="0">
                                          <p:val>
                                            <p:strVal val="#ppt_x-#ppt_w/2"/>
                                          </p:val>
                                        </p:tav>
                                        <p:tav tm="100000">
                                          <p:val>
                                            <p:strVal val="#ppt_x"/>
                                          </p:val>
                                        </p:tav>
                                      </p:tavLst>
                                    </p:anim>
                                    <p:anim calcmode="lin" valueType="num">
                                      <p:cBhvr>
                                        <p:cTn id="45" dur="500" fill="hold"/>
                                        <p:tgtEl>
                                          <p:spTgt spid="79"/>
                                        </p:tgtEl>
                                        <p:attrNameLst>
                                          <p:attrName>ppt_y</p:attrName>
                                        </p:attrNameLst>
                                      </p:cBhvr>
                                      <p:tavLst>
                                        <p:tav tm="0">
                                          <p:val>
                                            <p:strVal val="#ppt_y"/>
                                          </p:val>
                                        </p:tav>
                                        <p:tav tm="100000">
                                          <p:val>
                                            <p:strVal val="#ppt_y"/>
                                          </p:val>
                                        </p:tav>
                                      </p:tavLst>
                                    </p:anim>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17" presetClass="entr" presetSubtype="8" fill="hold" nodeType="after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ppt_x</p:attrName>
                                        </p:attrNameLst>
                                      </p:cBhvr>
                                      <p:tavLst>
                                        <p:tav tm="0">
                                          <p:val>
                                            <p:strVal val="#ppt_x-#ppt_w/2"/>
                                          </p:val>
                                        </p:tav>
                                        <p:tav tm="100000">
                                          <p:val>
                                            <p:strVal val="#ppt_x"/>
                                          </p:val>
                                        </p:tav>
                                      </p:tavLst>
                                    </p:anim>
                                    <p:anim calcmode="lin" valueType="num">
                                      <p:cBhvr>
                                        <p:cTn id="52" dur="500" fill="hold"/>
                                        <p:tgtEl>
                                          <p:spTgt spid="83"/>
                                        </p:tgtEl>
                                        <p:attrNameLst>
                                          <p:attrName>ppt_y</p:attrName>
                                        </p:attrNameLst>
                                      </p:cBhvr>
                                      <p:tavLst>
                                        <p:tav tm="0">
                                          <p:val>
                                            <p:strVal val="#ppt_y"/>
                                          </p:val>
                                        </p:tav>
                                        <p:tav tm="100000">
                                          <p:val>
                                            <p:strVal val="#ppt_y"/>
                                          </p:val>
                                        </p:tav>
                                      </p:tavLst>
                                    </p:anim>
                                    <p:anim calcmode="lin" valueType="num">
                                      <p:cBhvr>
                                        <p:cTn id="53" dur="500" fill="hold"/>
                                        <p:tgtEl>
                                          <p:spTgt spid="83"/>
                                        </p:tgtEl>
                                        <p:attrNameLst>
                                          <p:attrName>ppt_w</p:attrName>
                                        </p:attrNameLst>
                                      </p:cBhvr>
                                      <p:tavLst>
                                        <p:tav tm="0">
                                          <p:val>
                                            <p:fltVal val="0"/>
                                          </p:val>
                                        </p:tav>
                                        <p:tav tm="100000">
                                          <p:val>
                                            <p:strVal val="#ppt_w"/>
                                          </p:val>
                                        </p:tav>
                                      </p:tavLst>
                                    </p:anim>
                                    <p:anim calcmode="lin" valueType="num">
                                      <p:cBhvr>
                                        <p:cTn id="54" dur="500" fill="hold"/>
                                        <p:tgtEl>
                                          <p:spTgt spid="8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ext Box 6"/>
          <p:cNvSpPr txBox="1"/>
          <p:nvPr/>
        </p:nvSpPr>
        <p:spPr>
          <a:xfrm>
            <a:off x="2165370" y="2026191"/>
            <a:ext cx="936625" cy="461665"/>
          </a:xfrm>
          <a:prstGeom prst="rect">
            <a:avLst/>
          </a:prstGeom>
          <a:noFill/>
          <a:ln w="9525">
            <a:noFill/>
          </a:ln>
        </p:spPr>
        <p:txBody>
          <a:bodyPr>
            <a:spAutoFit/>
          </a:bodyPr>
          <a:lstStyle/>
          <a:p>
            <a:pPr>
              <a:spcBef>
                <a:spcPct val="50000"/>
              </a:spcBef>
              <a:buSzPct val="70000"/>
            </a:pPr>
            <a:r>
              <a:rPr lang="en-US" altLang="zh-CN" sz="2400" dirty="0">
                <a:ea typeface="宋体" panose="02010600030101010101" pitchFamily="2" charset="-122"/>
              </a:rPr>
              <a:t>Alice</a:t>
            </a:r>
            <a:endParaRPr lang="en-US" altLang="zh-CN" sz="2400" dirty="0">
              <a:ea typeface="宋体" panose="02010600030101010101" pitchFamily="2" charset="-122"/>
            </a:endParaRPr>
          </a:p>
        </p:txBody>
      </p:sp>
      <p:sp>
        <p:nvSpPr>
          <p:cNvPr id="1029" name="Text Box 7"/>
          <p:cNvSpPr txBox="1"/>
          <p:nvPr/>
        </p:nvSpPr>
        <p:spPr>
          <a:xfrm>
            <a:off x="9665970" y="2026190"/>
            <a:ext cx="936625" cy="461665"/>
          </a:xfrm>
          <a:prstGeom prst="rect">
            <a:avLst/>
          </a:prstGeom>
          <a:noFill/>
          <a:ln w="9525">
            <a:noFill/>
          </a:ln>
        </p:spPr>
        <p:txBody>
          <a:bodyPr>
            <a:spAutoFit/>
          </a:bodyPr>
          <a:lstStyle/>
          <a:p>
            <a:pPr>
              <a:spcBef>
                <a:spcPct val="50000"/>
              </a:spcBef>
              <a:buSzPct val="70000"/>
            </a:pPr>
            <a:r>
              <a:rPr lang="en-US" altLang="zh-CN" sz="2400" dirty="0">
                <a:ea typeface="宋体" panose="02010600030101010101" pitchFamily="2" charset="-122"/>
              </a:rPr>
              <a:t>Bob</a:t>
            </a:r>
            <a:endParaRPr lang="en-US" altLang="zh-CN" sz="2400" dirty="0">
              <a:ea typeface="宋体" panose="02010600030101010101" pitchFamily="2" charset="-122"/>
            </a:endParaRPr>
          </a:p>
        </p:txBody>
      </p:sp>
      <p:grpSp>
        <p:nvGrpSpPr>
          <p:cNvPr id="21" name="组合 20"/>
          <p:cNvGrpSpPr/>
          <p:nvPr/>
        </p:nvGrpSpPr>
        <p:grpSpPr>
          <a:xfrm>
            <a:off x="1130300" y="2548835"/>
            <a:ext cx="9931400" cy="2627313"/>
            <a:chOff x="1130300" y="2693987"/>
            <a:chExt cx="9931400" cy="2627313"/>
          </a:xfrm>
        </p:grpSpPr>
        <p:sp>
          <p:nvSpPr>
            <p:cNvPr id="15" name="矩形 14"/>
            <p:cNvSpPr/>
            <p:nvPr/>
          </p:nvSpPr>
          <p:spPr>
            <a:xfrm>
              <a:off x="1130300" y="2693987"/>
              <a:ext cx="9931400" cy="262731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287780" y="3171825"/>
              <a:ext cx="9625965" cy="1702435"/>
              <a:chOff x="1989" y="4589"/>
              <a:chExt cx="15159" cy="2681"/>
            </a:xfrm>
          </p:grpSpPr>
          <p:graphicFrame>
            <p:nvGraphicFramePr>
              <p:cNvPr id="6" name="Object 4"/>
              <p:cNvGraphicFramePr>
                <a:graphicFrameLocks noGrp="1" noChangeAspect="1"/>
              </p:cNvGraphicFramePr>
              <p:nvPr/>
            </p:nvGraphicFramePr>
            <p:xfrm>
              <a:off x="2543" y="4605"/>
              <a:ext cx="14115" cy="2665"/>
            </p:xfrm>
            <a:graphic>
              <a:graphicData uri="http://schemas.openxmlformats.org/presentationml/2006/ole">
                <mc:AlternateContent xmlns:mc="http://schemas.openxmlformats.org/markup-compatibility/2006">
                  <mc:Choice xmlns:v="urn:schemas-microsoft-com:vml" Requires="v">
                    <p:oleObj spid="_x0000_s1067" name="" r:id="rId1" imgW="6739255" imgH="1287145" progId="Visio.Drawing.11">
                      <p:embed/>
                    </p:oleObj>
                  </mc:Choice>
                  <mc:Fallback>
                    <p:oleObj name="" r:id="rId1" imgW="6739255" imgH="1287145" progId="Visio.Drawing.11">
                      <p:embed/>
                      <p:pic>
                        <p:nvPicPr>
                          <p:cNvPr id="0" name="Object 4"/>
                          <p:cNvPicPr/>
                          <p:nvPr/>
                        </p:nvPicPr>
                        <p:blipFill>
                          <a:blip r:embed="rId2"/>
                          <a:stretch>
                            <a:fillRect/>
                          </a:stretch>
                        </p:blipFill>
                        <p:spPr>
                          <a:xfrm>
                            <a:off x="2543" y="4605"/>
                            <a:ext cx="14115" cy="2665"/>
                          </a:xfrm>
                          <a:prstGeom prst="rect">
                            <a:avLst/>
                          </a:prstGeom>
                          <a:solidFill>
                            <a:srgbClr val="FFFFFF"/>
                          </a:solidFill>
                          <a:ln w="38100">
                            <a:noFill/>
                            <a:miter/>
                          </a:ln>
                        </p:spPr>
                      </p:pic>
                    </p:oleObj>
                  </mc:Fallback>
                </mc:AlternateContent>
              </a:graphicData>
            </a:graphic>
          </p:graphicFrame>
          <p:pic>
            <p:nvPicPr>
              <p:cNvPr id="8" name="图片 7" descr="100周年0"/>
              <p:cNvPicPr>
                <a:picLocks noChangeAspect="1"/>
              </p:cNvPicPr>
              <p:nvPr/>
            </p:nvPicPr>
            <p:blipFill>
              <a:blip r:embed="rId3"/>
              <a:stretch>
                <a:fillRect/>
              </a:stretch>
            </p:blipFill>
            <p:spPr>
              <a:xfrm>
                <a:off x="1989" y="4589"/>
                <a:ext cx="2664" cy="2664"/>
              </a:xfrm>
              <a:prstGeom prst="rect">
                <a:avLst/>
              </a:prstGeom>
            </p:spPr>
          </p:pic>
          <p:pic>
            <p:nvPicPr>
              <p:cNvPr id="9" name="图片 8" descr="100周年0"/>
              <p:cNvPicPr>
                <a:picLocks noChangeAspect="1"/>
              </p:cNvPicPr>
              <p:nvPr/>
            </p:nvPicPr>
            <p:blipFill>
              <a:blip r:embed="rId3"/>
              <a:stretch>
                <a:fillRect/>
              </a:stretch>
            </p:blipFill>
            <p:spPr>
              <a:xfrm>
                <a:off x="14484" y="4589"/>
                <a:ext cx="2664" cy="2664"/>
              </a:xfrm>
              <a:prstGeom prst="rect">
                <a:avLst/>
              </a:prstGeom>
            </p:spPr>
          </p:pic>
        </p:grpSp>
      </p:grpSp>
      <p:grpSp>
        <p:nvGrpSpPr>
          <p:cNvPr id="14" name="组合 13"/>
          <p:cNvGrpSpPr/>
          <p:nvPr/>
        </p:nvGrpSpPr>
        <p:grpSpPr>
          <a:xfrm>
            <a:off x="1414067" y="991140"/>
            <a:ext cx="2728912" cy="791052"/>
            <a:chOff x="824072" y="1564267"/>
            <a:chExt cx="2728912" cy="791052"/>
          </a:xfrm>
        </p:grpSpPr>
        <p:sp>
          <p:nvSpPr>
            <p:cNvPr id="17" name="矩形: 圆角 16"/>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701522"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密码技术</a:t>
              </a:r>
              <a:endParaRPr lang="zh-CN" altLang="en-US" sz="2800" dirty="0">
                <a:solidFill>
                  <a:schemeClr val="bg1"/>
                </a:solidFill>
                <a:latin typeface="+mj-ea"/>
                <a:ea typeface="+mj-ea"/>
              </a:endParaRPr>
            </a:p>
          </p:txBody>
        </p:sp>
        <p:pic>
          <p:nvPicPr>
            <p:cNvPr id="20" name="图片 19"/>
            <p:cNvPicPr>
              <a:picLocks noChangeAspect="1"/>
            </p:cNvPicPr>
            <p:nvPr/>
          </p:nvPicPr>
          <p:blipFill>
            <a:blip r:embed="rId4"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barn(outVertical)">
                                      <p:cBhvr>
                                        <p:cTn id="11" dur="500"/>
                                        <p:tgtEl>
                                          <p:spTgt spid="2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28"/>
                                        </p:tgtEl>
                                        <p:attrNameLst>
                                          <p:attrName>style.visibility</p:attrName>
                                        </p:attrNameLst>
                                      </p:cBhvr>
                                      <p:to>
                                        <p:strVal val="visible"/>
                                      </p:to>
                                    </p:set>
                                    <p:animEffect transition="in" filter="fade">
                                      <p:cBhvr>
                                        <p:cTn id="15" dur="500"/>
                                        <p:tgtEl>
                                          <p:spTgt spid="102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29"/>
                                        </p:tgtEl>
                                        <p:attrNameLst>
                                          <p:attrName>style.visibility</p:attrName>
                                        </p:attrNameLst>
                                      </p:cBhvr>
                                      <p:to>
                                        <p:strVal val="visible"/>
                                      </p:to>
                                    </p:set>
                                    <p:animEffect transition="in" filter="fade">
                                      <p:cBhvr>
                                        <p:cTn id="18" dur="5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 grpId="0"/>
      <p:bldP spid="10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6841372" y="5009564"/>
            <a:ext cx="1253908" cy="518966"/>
            <a:chOff x="6841372" y="4895264"/>
            <a:chExt cx="1253908" cy="518966"/>
          </a:xfrm>
        </p:grpSpPr>
        <p:sp>
          <p:nvSpPr>
            <p:cNvPr id="17" name="Freeform 7"/>
            <p:cNvSpPr/>
            <p:nvPr/>
          </p:nvSpPr>
          <p:spPr bwMode="auto">
            <a:xfrm>
              <a:off x="6841372" y="4895264"/>
              <a:ext cx="1253908" cy="518966"/>
            </a:xfrm>
            <a:custGeom>
              <a:avLst/>
              <a:gdLst>
                <a:gd name="T0" fmla="*/ 1716 w 1716"/>
                <a:gd name="T1" fmla="*/ 236 h 473"/>
                <a:gd name="T2" fmla="*/ 1307 w 1716"/>
                <a:gd name="T3" fmla="*/ 0 h 473"/>
                <a:gd name="T4" fmla="*/ 1307 w 1716"/>
                <a:gd name="T5" fmla="*/ 75 h 473"/>
                <a:gd name="T6" fmla="*/ 0 w 1716"/>
                <a:gd name="T7" fmla="*/ 75 h 473"/>
                <a:gd name="T8" fmla="*/ 0 w 1716"/>
                <a:gd name="T9" fmla="*/ 398 h 473"/>
                <a:gd name="T10" fmla="*/ 1307 w 1716"/>
                <a:gd name="T11" fmla="*/ 398 h 473"/>
                <a:gd name="T12" fmla="*/ 1307 w 1716"/>
                <a:gd name="T13" fmla="*/ 473 h 473"/>
                <a:gd name="T14" fmla="*/ 1716 w 1716"/>
                <a:gd name="T15" fmla="*/ 236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6" h="473">
                  <a:moveTo>
                    <a:pt x="1716" y="236"/>
                  </a:moveTo>
                  <a:lnTo>
                    <a:pt x="1307" y="0"/>
                  </a:lnTo>
                  <a:lnTo>
                    <a:pt x="1307" y="75"/>
                  </a:lnTo>
                  <a:lnTo>
                    <a:pt x="0" y="75"/>
                  </a:lnTo>
                  <a:lnTo>
                    <a:pt x="0" y="398"/>
                  </a:lnTo>
                  <a:lnTo>
                    <a:pt x="1307" y="398"/>
                  </a:lnTo>
                  <a:lnTo>
                    <a:pt x="1307" y="473"/>
                  </a:lnTo>
                  <a:lnTo>
                    <a:pt x="1716" y="236"/>
                  </a:lnTo>
                  <a:close/>
                </a:path>
              </a:pathLst>
            </a:custGeom>
            <a:solidFill>
              <a:srgbClr val="0F73EE"/>
            </a:solidFill>
            <a:ln>
              <a:noFill/>
            </a:ln>
          </p:spPr>
          <p:txBody>
            <a:bodyPr vert="horz" wrap="square" lIns="91440" tIns="45720" rIns="91440" bIns="45720" numCol="1" anchor="t" anchorCtr="0" compatLnSpc="1"/>
            <a:lstStyle/>
            <a:p>
              <a:endParaRPr lang="en-US"/>
            </a:p>
          </p:txBody>
        </p:sp>
        <p:sp>
          <p:nvSpPr>
            <p:cNvPr id="27" name="矩形 26"/>
            <p:cNvSpPr/>
            <p:nvPr/>
          </p:nvSpPr>
          <p:spPr>
            <a:xfrm>
              <a:off x="7425154" y="4895264"/>
              <a:ext cx="492443" cy="461665"/>
            </a:xfrm>
            <a:prstGeom prst="rect">
              <a:avLst/>
            </a:prstGeom>
          </p:spPr>
          <p:txBody>
            <a:bodyPr wrap="none">
              <a:spAutoFit/>
            </a:bodyPr>
            <a:lstStyle/>
            <a:p>
              <a:r>
                <a:rPr lang="en-US" altLang="zh-CN" sz="2400" dirty="0">
                  <a:solidFill>
                    <a:schemeClr val="bg1"/>
                  </a:solidFill>
                  <a:sym typeface="+mn-ea"/>
                </a:rPr>
                <a:t>02</a:t>
              </a:r>
              <a:endParaRPr lang="zh-CN" altLang="en-US" sz="2400" dirty="0">
                <a:solidFill>
                  <a:schemeClr val="bg1"/>
                </a:solidFill>
                <a:sym typeface="+mn-ea"/>
              </a:endParaRPr>
            </a:p>
          </p:txBody>
        </p:sp>
      </p:grpSp>
      <p:grpSp>
        <p:nvGrpSpPr>
          <p:cNvPr id="23" name="组合 22"/>
          <p:cNvGrpSpPr/>
          <p:nvPr/>
        </p:nvGrpSpPr>
        <p:grpSpPr>
          <a:xfrm>
            <a:off x="4486154" y="4291245"/>
            <a:ext cx="1205543" cy="518966"/>
            <a:chOff x="4516634" y="4176945"/>
            <a:chExt cx="1205543" cy="518966"/>
          </a:xfrm>
        </p:grpSpPr>
        <p:sp>
          <p:nvSpPr>
            <p:cNvPr id="18" name="Freeform 8"/>
            <p:cNvSpPr/>
            <p:nvPr/>
          </p:nvSpPr>
          <p:spPr bwMode="auto">
            <a:xfrm>
              <a:off x="4516634" y="4176945"/>
              <a:ext cx="1205543" cy="518966"/>
            </a:xfrm>
            <a:custGeom>
              <a:avLst/>
              <a:gdLst>
                <a:gd name="T0" fmla="*/ 0 w 1715"/>
                <a:gd name="T1" fmla="*/ 236 h 473"/>
                <a:gd name="T2" fmla="*/ 409 w 1715"/>
                <a:gd name="T3" fmla="*/ 0 h 473"/>
                <a:gd name="T4" fmla="*/ 409 w 1715"/>
                <a:gd name="T5" fmla="*/ 75 h 473"/>
                <a:gd name="T6" fmla="*/ 1715 w 1715"/>
                <a:gd name="T7" fmla="*/ 75 h 473"/>
                <a:gd name="T8" fmla="*/ 1715 w 1715"/>
                <a:gd name="T9" fmla="*/ 398 h 473"/>
                <a:gd name="T10" fmla="*/ 409 w 1715"/>
                <a:gd name="T11" fmla="*/ 398 h 473"/>
                <a:gd name="T12" fmla="*/ 409 w 1715"/>
                <a:gd name="T13" fmla="*/ 473 h 473"/>
                <a:gd name="T14" fmla="*/ 0 w 1715"/>
                <a:gd name="T15" fmla="*/ 236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5" h="473">
                  <a:moveTo>
                    <a:pt x="0" y="236"/>
                  </a:moveTo>
                  <a:lnTo>
                    <a:pt x="409" y="0"/>
                  </a:lnTo>
                  <a:lnTo>
                    <a:pt x="409" y="75"/>
                  </a:lnTo>
                  <a:lnTo>
                    <a:pt x="1715" y="75"/>
                  </a:lnTo>
                  <a:lnTo>
                    <a:pt x="1715" y="398"/>
                  </a:lnTo>
                  <a:lnTo>
                    <a:pt x="409" y="398"/>
                  </a:lnTo>
                  <a:lnTo>
                    <a:pt x="409" y="473"/>
                  </a:lnTo>
                  <a:lnTo>
                    <a:pt x="0" y="236"/>
                  </a:lnTo>
                  <a:close/>
                </a:path>
              </a:pathLst>
            </a:custGeom>
            <a:solidFill>
              <a:srgbClr val="0F73EE"/>
            </a:solidFill>
            <a:ln>
              <a:noFill/>
            </a:ln>
          </p:spPr>
          <p:txBody>
            <a:bodyPr vert="horz" wrap="square" lIns="91440" tIns="45720" rIns="91440" bIns="45720" numCol="1" anchor="t" anchorCtr="0" compatLnSpc="1"/>
            <a:lstStyle/>
            <a:p>
              <a:endParaRPr lang="en-US" dirty="0"/>
            </a:p>
          </p:txBody>
        </p:sp>
        <p:sp>
          <p:nvSpPr>
            <p:cNvPr id="26" name="矩形 25"/>
            <p:cNvSpPr/>
            <p:nvPr/>
          </p:nvSpPr>
          <p:spPr>
            <a:xfrm>
              <a:off x="4677517" y="4196146"/>
              <a:ext cx="492443" cy="461665"/>
            </a:xfrm>
            <a:prstGeom prst="rect">
              <a:avLst/>
            </a:prstGeom>
          </p:spPr>
          <p:txBody>
            <a:bodyPr wrap="none">
              <a:spAutoFit/>
            </a:bodyPr>
            <a:lstStyle/>
            <a:p>
              <a:r>
                <a:rPr lang="en-US" altLang="zh-CN" sz="2400" dirty="0">
                  <a:solidFill>
                    <a:schemeClr val="bg1"/>
                  </a:solidFill>
                  <a:sym typeface="+mn-ea"/>
                </a:rPr>
                <a:t>01</a:t>
              </a:r>
              <a:endParaRPr lang="zh-CN" altLang="en-US" sz="2400" dirty="0">
                <a:solidFill>
                  <a:schemeClr val="bg1"/>
                </a:solidFill>
                <a:sym typeface="+mn-ea"/>
              </a:endParaRPr>
            </a:p>
          </p:txBody>
        </p:sp>
      </p:grpSp>
      <p:pic>
        <p:nvPicPr>
          <p:cNvPr id="2052" name="Picture 4"/>
          <p:cNvPicPr>
            <a:picLocks noChangeAspect="1"/>
          </p:cNvPicPr>
          <p:nvPr/>
        </p:nvPicPr>
        <p:blipFill>
          <a:blip r:embed="rId1"/>
          <a:stretch>
            <a:fillRect/>
          </a:stretch>
        </p:blipFill>
        <p:spPr>
          <a:xfrm>
            <a:off x="1881745" y="1532591"/>
            <a:ext cx="1622606" cy="2362225"/>
          </a:xfrm>
          <a:prstGeom prst="rect">
            <a:avLst/>
          </a:prstGeom>
          <a:noFill/>
          <a:ln w="9525">
            <a:noFill/>
          </a:ln>
          <a:effectLst>
            <a:outerShdw blurRad="50800" dist="38100" dir="2700000" algn="tl" rotWithShape="0">
              <a:prstClr val="black">
                <a:alpha val="40000"/>
              </a:prstClr>
            </a:outerShdw>
          </a:effectLst>
        </p:spPr>
      </p:pic>
      <p:pic>
        <p:nvPicPr>
          <p:cNvPr id="7" name="图片 6" descr="100周年0"/>
          <p:cNvPicPr>
            <a:picLocks noChangeAspect="1"/>
          </p:cNvPicPr>
          <p:nvPr/>
        </p:nvPicPr>
        <p:blipFill>
          <a:blip r:embed="rId2"/>
          <a:srcRect l="6851" t="5920" r="8661" b="8221"/>
          <a:stretch>
            <a:fillRect/>
          </a:stretch>
        </p:blipFill>
        <p:spPr>
          <a:xfrm>
            <a:off x="7001203" y="2024104"/>
            <a:ext cx="1551397" cy="1576558"/>
          </a:xfrm>
          <a:prstGeom prst="rect">
            <a:avLst/>
          </a:prstGeom>
          <a:effectLst>
            <a:outerShdw blurRad="50800" dist="38100" dir="2700000" algn="tl" rotWithShape="0">
              <a:prstClr val="black">
                <a:alpha val="40000"/>
              </a:prstClr>
            </a:outerShdw>
          </a:effectLst>
        </p:spPr>
      </p:pic>
      <p:pic>
        <p:nvPicPr>
          <p:cNvPr id="4" name="图片 3" descr="100周年0"/>
          <p:cNvPicPr>
            <a:picLocks noChangeAspect="1"/>
          </p:cNvPicPr>
          <p:nvPr/>
        </p:nvPicPr>
        <p:blipFill>
          <a:blip r:embed="rId2"/>
          <a:srcRect l="6851" t="5920" r="8661" b="8221"/>
          <a:stretch>
            <a:fillRect/>
          </a:stretch>
        </p:blipFill>
        <p:spPr>
          <a:xfrm>
            <a:off x="4371668" y="2024104"/>
            <a:ext cx="1551397" cy="1576558"/>
          </a:xfrm>
          <a:prstGeom prst="rect">
            <a:avLst/>
          </a:prstGeom>
          <a:effectLst>
            <a:outerShdw blurRad="50800" dist="38100" dir="2700000" algn="tl" rotWithShape="0">
              <a:prstClr val="black">
                <a:alpha val="40000"/>
              </a:prstClr>
            </a:outerShdw>
          </a:effectLst>
        </p:spPr>
      </p:pic>
      <p:grpSp>
        <p:nvGrpSpPr>
          <p:cNvPr id="9" name="组合 8"/>
          <p:cNvGrpSpPr/>
          <p:nvPr/>
        </p:nvGrpSpPr>
        <p:grpSpPr>
          <a:xfrm>
            <a:off x="2693048" y="613399"/>
            <a:ext cx="2728912" cy="791052"/>
            <a:chOff x="824072" y="1564267"/>
            <a:chExt cx="2728912" cy="791052"/>
          </a:xfrm>
        </p:grpSpPr>
        <p:sp>
          <p:nvSpPr>
            <p:cNvPr id="10" name="矩形: 圆角 9"/>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01522"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信息隐藏</a:t>
              </a:r>
              <a:endParaRPr lang="zh-CN" altLang="en-US" sz="2800" dirty="0">
                <a:solidFill>
                  <a:schemeClr val="bg1"/>
                </a:solidFill>
                <a:latin typeface="+mj-ea"/>
                <a:ea typeface="+mj-ea"/>
              </a:endParaRPr>
            </a:p>
          </p:txBody>
        </p:sp>
        <p:pic>
          <p:nvPicPr>
            <p:cNvPr id="12" name="图片 11"/>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13" name="组合 12"/>
          <p:cNvGrpSpPr/>
          <p:nvPr/>
        </p:nvGrpSpPr>
        <p:grpSpPr>
          <a:xfrm>
            <a:off x="6986429" y="612859"/>
            <a:ext cx="2728912" cy="791052"/>
            <a:chOff x="824072" y="1564267"/>
            <a:chExt cx="2728912" cy="791052"/>
          </a:xfrm>
        </p:grpSpPr>
        <p:sp>
          <p:nvSpPr>
            <p:cNvPr id="14" name="矩形: 圆角 13"/>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701522"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信息提取</a:t>
              </a:r>
              <a:endParaRPr lang="zh-CN" altLang="en-US" sz="2800" dirty="0">
                <a:solidFill>
                  <a:schemeClr val="bg1"/>
                </a:solidFill>
                <a:latin typeface="+mj-ea"/>
                <a:ea typeface="+mj-ea"/>
              </a:endParaRPr>
            </a:p>
          </p:txBody>
        </p:sp>
        <p:pic>
          <p:nvPicPr>
            <p:cNvPr id="16" name="图片 15"/>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19" name="Group 3"/>
          <p:cNvGrpSpPr/>
          <p:nvPr/>
        </p:nvGrpSpPr>
        <p:grpSpPr>
          <a:xfrm>
            <a:off x="5188218" y="3839723"/>
            <a:ext cx="2182511" cy="2182511"/>
            <a:chOff x="4632531" y="3441650"/>
            <a:chExt cx="2922866" cy="2922866"/>
          </a:xfrm>
        </p:grpSpPr>
        <p:sp>
          <p:nvSpPr>
            <p:cNvPr id="20" name="Oval 10"/>
            <p:cNvSpPr>
              <a:spLocks noChangeArrowheads="1"/>
            </p:cNvSpPr>
            <p:nvPr/>
          </p:nvSpPr>
          <p:spPr bwMode="auto">
            <a:xfrm>
              <a:off x="4632531" y="3441650"/>
              <a:ext cx="2922866" cy="2922866"/>
            </a:xfrm>
            <a:prstGeom prst="ellipse">
              <a:avLst/>
            </a:prstGeom>
            <a:solidFill>
              <a:srgbClr val="1F4E79"/>
            </a:solidFill>
            <a:ln>
              <a:noFill/>
            </a:ln>
          </p:spPr>
          <p:txBody>
            <a:bodyPr vert="horz" wrap="square" lIns="91440" tIns="45720" rIns="91440" bIns="45720" numCol="1" anchor="t" anchorCtr="0" compatLnSpc="1"/>
            <a:lstStyle/>
            <a:p>
              <a:endParaRPr lang="en-US"/>
            </a:p>
          </p:txBody>
        </p:sp>
        <p:sp>
          <p:nvSpPr>
            <p:cNvPr id="21" name="Freeform 11"/>
            <p:cNvSpPr>
              <a:spLocks noEditPoints="1"/>
            </p:cNvSpPr>
            <p:nvPr/>
          </p:nvSpPr>
          <p:spPr bwMode="auto">
            <a:xfrm>
              <a:off x="4750641" y="3559760"/>
              <a:ext cx="2686648" cy="2686648"/>
            </a:xfrm>
            <a:custGeom>
              <a:avLst/>
              <a:gdLst>
                <a:gd name="T0" fmla="*/ 820 w 1640"/>
                <a:gd name="T1" fmla="*/ 1640 h 1640"/>
                <a:gd name="T2" fmla="*/ 0 w 1640"/>
                <a:gd name="T3" fmla="*/ 820 h 1640"/>
                <a:gd name="T4" fmla="*/ 820 w 1640"/>
                <a:gd name="T5" fmla="*/ 0 h 1640"/>
                <a:gd name="T6" fmla="*/ 1640 w 1640"/>
                <a:gd name="T7" fmla="*/ 820 h 1640"/>
                <a:gd name="T8" fmla="*/ 820 w 1640"/>
                <a:gd name="T9" fmla="*/ 1640 h 1640"/>
                <a:gd name="T10" fmla="*/ 820 w 1640"/>
                <a:gd name="T11" fmla="*/ 29 h 1640"/>
                <a:gd name="T12" fmla="*/ 29 w 1640"/>
                <a:gd name="T13" fmla="*/ 820 h 1640"/>
                <a:gd name="T14" fmla="*/ 820 w 1640"/>
                <a:gd name="T15" fmla="*/ 1611 h 1640"/>
                <a:gd name="T16" fmla="*/ 1611 w 1640"/>
                <a:gd name="T17" fmla="*/ 820 h 1640"/>
                <a:gd name="T18" fmla="*/ 820 w 1640"/>
                <a:gd name="T19" fmla="*/ 29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0" h="1640">
                  <a:moveTo>
                    <a:pt x="820" y="1640"/>
                  </a:moveTo>
                  <a:cubicBezTo>
                    <a:pt x="368" y="1640"/>
                    <a:pt x="0" y="1272"/>
                    <a:pt x="0" y="820"/>
                  </a:cubicBezTo>
                  <a:cubicBezTo>
                    <a:pt x="0" y="368"/>
                    <a:pt x="368" y="0"/>
                    <a:pt x="820" y="0"/>
                  </a:cubicBezTo>
                  <a:cubicBezTo>
                    <a:pt x="1272" y="0"/>
                    <a:pt x="1640" y="368"/>
                    <a:pt x="1640" y="820"/>
                  </a:cubicBezTo>
                  <a:cubicBezTo>
                    <a:pt x="1640" y="1272"/>
                    <a:pt x="1272" y="1640"/>
                    <a:pt x="820" y="1640"/>
                  </a:cubicBezTo>
                  <a:close/>
                  <a:moveTo>
                    <a:pt x="820" y="29"/>
                  </a:moveTo>
                  <a:cubicBezTo>
                    <a:pt x="384" y="29"/>
                    <a:pt x="29" y="384"/>
                    <a:pt x="29" y="820"/>
                  </a:cubicBezTo>
                  <a:cubicBezTo>
                    <a:pt x="29" y="1256"/>
                    <a:pt x="384" y="1611"/>
                    <a:pt x="820" y="1611"/>
                  </a:cubicBezTo>
                  <a:cubicBezTo>
                    <a:pt x="1256" y="1611"/>
                    <a:pt x="1611" y="1256"/>
                    <a:pt x="1611" y="820"/>
                  </a:cubicBezTo>
                  <a:cubicBezTo>
                    <a:pt x="1611" y="384"/>
                    <a:pt x="1256" y="29"/>
                    <a:pt x="820" y="29"/>
                  </a:cubicBezTo>
                  <a:close/>
                </a:path>
              </a:pathLst>
            </a:custGeom>
            <a:solidFill>
              <a:schemeClr val="bg1"/>
            </a:solidFill>
            <a:ln>
              <a:noFill/>
            </a:ln>
          </p:spPr>
          <p:txBody>
            <a:bodyPr vert="horz" wrap="square" lIns="91440" tIns="45720" rIns="91440" bIns="45720" numCol="1" anchor="t" anchorCtr="0" compatLnSpc="1"/>
            <a:lstStyle/>
            <a:p>
              <a:endParaRPr lang="en-US"/>
            </a:p>
          </p:txBody>
        </p:sp>
      </p:grpSp>
      <p:sp>
        <p:nvSpPr>
          <p:cNvPr id="3" name="矩形 2"/>
          <p:cNvSpPr/>
          <p:nvPr/>
        </p:nvSpPr>
        <p:spPr>
          <a:xfrm>
            <a:off x="5462200" y="4318544"/>
            <a:ext cx="1863121" cy="1323439"/>
          </a:xfrm>
          <a:prstGeom prst="rect">
            <a:avLst/>
          </a:prstGeom>
        </p:spPr>
        <p:txBody>
          <a:bodyPr wrap="square">
            <a:spAutoFit/>
          </a:bodyPr>
          <a:lstStyle/>
          <a:p>
            <a:r>
              <a:rPr lang="zh-CN" altLang="en-US" sz="2000" dirty="0">
                <a:solidFill>
                  <a:schemeClr val="bg1"/>
                </a:solidFill>
                <a:effectLst>
                  <a:outerShdw blurRad="38100" dist="38100" dir="2700000" algn="tl">
                    <a:srgbClr val="000000">
                      <a:alpha val="43137"/>
                    </a:srgbClr>
                  </a:outerShdw>
                </a:effectLst>
                <a:latin typeface="+mn-ea"/>
                <a:sym typeface="+mn-ea"/>
              </a:rPr>
              <a:t>在这一过程中</a:t>
            </a:r>
            <a:endParaRPr lang="en-US" altLang="zh-CN" sz="2000" dirty="0">
              <a:solidFill>
                <a:schemeClr val="bg1"/>
              </a:solidFill>
              <a:effectLst>
                <a:outerShdw blurRad="38100" dist="38100" dir="2700000" algn="tl">
                  <a:srgbClr val="000000">
                    <a:alpha val="43137"/>
                  </a:srgbClr>
                </a:outerShdw>
              </a:effectLst>
              <a:latin typeface="+mn-ea"/>
              <a:sym typeface="+mn-ea"/>
            </a:endParaRPr>
          </a:p>
          <a:p>
            <a:r>
              <a:rPr lang="zh-CN" altLang="en-US" sz="2000" dirty="0">
                <a:solidFill>
                  <a:schemeClr val="bg1"/>
                </a:solidFill>
                <a:effectLst>
                  <a:outerShdw blurRad="38100" dist="38100" dir="2700000" algn="tl">
                    <a:srgbClr val="000000">
                      <a:alpha val="43137"/>
                    </a:srgbClr>
                  </a:outerShdw>
                </a:effectLst>
                <a:latin typeface="+mn-ea"/>
                <a:sym typeface="+mn-ea"/>
              </a:rPr>
              <a:t>载体信息的作</a:t>
            </a:r>
            <a:endParaRPr lang="en-US" altLang="zh-CN" sz="2000" dirty="0">
              <a:solidFill>
                <a:schemeClr val="bg1"/>
              </a:solidFill>
              <a:effectLst>
                <a:outerShdw blurRad="38100" dist="38100" dir="2700000" algn="tl">
                  <a:srgbClr val="000000">
                    <a:alpha val="43137"/>
                  </a:srgbClr>
                </a:outerShdw>
              </a:effectLst>
              <a:latin typeface="+mn-ea"/>
              <a:sym typeface="+mn-ea"/>
            </a:endParaRPr>
          </a:p>
          <a:p>
            <a:r>
              <a:rPr lang="zh-CN" altLang="en-US" sz="2000" dirty="0">
                <a:solidFill>
                  <a:schemeClr val="bg1"/>
                </a:solidFill>
                <a:effectLst>
                  <a:outerShdw blurRad="38100" dist="38100" dir="2700000" algn="tl">
                    <a:srgbClr val="000000">
                      <a:alpha val="43137"/>
                    </a:srgbClr>
                  </a:outerShdw>
                </a:effectLst>
                <a:latin typeface="+mn-ea"/>
                <a:sym typeface="+mn-ea"/>
              </a:rPr>
              <a:t>用实际上包括</a:t>
            </a:r>
            <a:endParaRPr lang="en-US" altLang="zh-CN" sz="2000" dirty="0">
              <a:solidFill>
                <a:schemeClr val="bg1"/>
              </a:solidFill>
              <a:effectLst>
                <a:outerShdw blurRad="38100" dist="38100" dir="2700000" algn="tl">
                  <a:srgbClr val="000000">
                    <a:alpha val="43137"/>
                  </a:srgbClr>
                </a:outerShdw>
              </a:effectLst>
              <a:latin typeface="+mn-ea"/>
              <a:sym typeface="+mn-ea"/>
            </a:endParaRPr>
          </a:p>
          <a:p>
            <a:r>
              <a:rPr lang="zh-CN" altLang="en-US" sz="2000" dirty="0">
                <a:solidFill>
                  <a:schemeClr val="bg1"/>
                </a:solidFill>
                <a:effectLst>
                  <a:outerShdw blurRad="38100" dist="38100" dir="2700000" algn="tl">
                    <a:srgbClr val="000000">
                      <a:alpha val="43137"/>
                    </a:srgbClr>
                  </a:outerShdw>
                </a:effectLst>
                <a:latin typeface="+mn-ea"/>
                <a:sym typeface="+mn-ea"/>
              </a:rPr>
              <a:t>两个方面：</a:t>
            </a:r>
            <a:endParaRPr lang="zh-CN" altLang="en-US" sz="2000" dirty="0">
              <a:solidFill>
                <a:schemeClr val="bg1"/>
              </a:solidFill>
              <a:effectLst>
                <a:outerShdw blurRad="38100" dist="38100" dir="2700000" algn="tl">
                  <a:srgbClr val="000000">
                    <a:alpha val="43137"/>
                  </a:srgbClr>
                </a:outerShdw>
              </a:effectLst>
              <a:latin typeface="+mn-ea"/>
              <a:sym typeface="+mn-ea"/>
            </a:endParaRPr>
          </a:p>
        </p:txBody>
      </p:sp>
      <p:sp>
        <p:nvSpPr>
          <p:cNvPr id="6" name="矩形 5"/>
          <p:cNvSpPr/>
          <p:nvPr/>
        </p:nvSpPr>
        <p:spPr>
          <a:xfrm>
            <a:off x="3068701" y="4852465"/>
            <a:ext cx="1941833" cy="830997"/>
          </a:xfrm>
          <a:prstGeom prst="rect">
            <a:avLst/>
          </a:prstGeom>
        </p:spPr>
        <p:txBody>
          <a:bodyPr wrap="square">
            <a:spAutoFit/>
          </a:bodyPr>
          <a:lstStyle/>
          <a:p>
            <a:r>
              <a:rPr lang="zh-CN" altLang="en-US" sz="2400" dirty="0">
                <a:latin typeface="+mn-ea"/>
                <a:sym typeface="+mn-ea"/>
              </a:rPr>
              <a:t>提供传递信息的信道</a:t>
            </a:r>
            <a:endParaRPr lang="zh-CN" altLang="en-US" sz="2400" dirty="0">
              <a:latin typeface="+mn-ea"/>
              <a:sym typeface="+mn-ea"/>
            </a:endParaRPr>
          </a:p>
        </p:txBody>
      </p:sp>
      <p:sp>
        <p:nvSpPr>
          <p:cNvPr id="8" name="矩形 7"/>
          <p:cNvSpPr/>
          <p:nvPr/>
        </p:nvSpPr>
        <p:spPr>
          <a:xfrm>
            <a:off x="7458921" y="4149266"/>
            <a:ext cx="2031325" cy="830997"/>
          </a:xfrm>
          <a:prstGeom prst="rect">
            <a:avLst/>
          </a:prstGeom>
        </p:spPr>
        <p:txBody>
          <a:bodyPr wrap="none">
            <a:spAutoFit/>
          </a:bodyPr>
          <a:lstStyle/>
          <a:p>
            <a:r>
              <a:rPr lang="zh-CN" altLang="en-US" sz="2400" dirty="0">
                <a:latin typeface="+mn-ea"/>
                <a:sym typeface="+mn-ea"/>
              </a:rPr>
              <a:t>为隐藏信息的</a:t>
            </a:r>
            <a:endParaRPr lang="en-US" altLang="zh-CN" sz="2400" dirty="0">
              <a:latin typeface="+mn-ea"/>
              <a:sym typeface="+mn-ea"/>
            </a:endParaRPr>
          </a:p>
          <a:p>
            <a:r>
              <a:rPr lang="zh-CN" altLang="en-US" sz="2400" dirty="0">
                <a:latin typeface="+mn-ea"/>
                <a:sym typeface="+mn-ea"/>
              </a:rPr>
              <a:t>传递提供伪装</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52"/>
                                        </p:tgtEl>
                                        <p:attrNameLst>
                                          <p:attrName>style.visibility</p:attrName>
                                        </p:attrNameLst>
                                      </p:cBhvr>
                                      <p:to>
                                        <p:strVal val="visible"/>
                                      </p:to>
                                    </p:set>
                                    <p:animEffect transition="in" filter="fade">
                                      <p:cBhvr>
                                        <p:cTn id="15" dur="500"/>
                                        <p:tgtEl>
                                          <p:spTgt spid="205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0" presetClass="path" presetSubtype="0" accel="50000" decel="50000" fill="hold" nodeType="clickEffect">
                                  <p:stCondLst>
                                    <p:cond delay="0"/>
                                  </p:stCondLst>
                                  <p:childTnLst>
                                    <p:animMotion origin="layout" path="M 4.58333E-6 2.96296E-6 L -0.20261 -0.00162 " pathEditMode="relative" rAng="0" ptsTypes="AA">
                                      <p:cBhvr>
                                        <p:cTn id="23" dur="2000" fill="hold"/>
                                        <p:tgtEl>
                                          <p:spTgt spid="4"/>
                                        </p:tgtEl>
                                        <p:attrNameLst>
                                          <p:attrName>ppt_x</p:attrName>
                                          <p:attrName>ppt_y</p:attrName>
                                        </p:attrNameLst>
                                      </p:cBhvr>
                                      <p:rCtr x="-10130" y="-93"/>
                                    </p:animMotion>
                                  </p:childTnLst>
                                </p:cTn>
                              </p:par>
                            </p:childTnLst>
                          </p:cTn>
                        </p:par>
                      </p:childTnLst>
                    </p:cTn>
                  </p:par>
                  <p:par>
                    <p:cTn id="24" fill="hold">
                      <p:stCondLst>
                        <p:cond delay="indefinite"/>
                      </p:stCondLst>
                      <p:childTnLst>
                        <p:par>
                          <p:cTn id="25" fill="hold">
                            <p:stCondLst>
                              <p:cond delay="0"/>
                            </p:stCondLst>
                            <p:childTnLst>
                              <p:par>
                                <p:cTn id="26" presetID="9" presetClass="exit" presetSubtype="0" fill="hold" nodeType="clickEffect">
                                  <p:stCondLst>
                                    <p:cond delay="0"/>
                                  </p:stCondLst>
                                  <p:childTnLst>
                                    <p:animEffect transition="out" filter="dissolve">
                                      <p:cBhvr>
                                        <p:cTn id="27" dur="1000"/>
                                        <p:tgtEl>
                                          <p:spTgt spid="4"/>
                                        </p:tgtEl>
                                      </p:cBhvr>
                                    </p:animEffect>
                                    <p:set>
                                      <p:cBhvr>
                                        <p:cTn id="28" dur="1" fill="hold">
                                          <p:stCondLst>
                                            <p:cond delay="998"/>
                                          </p:stCondLst>
                                        </p:cTn>
                                        <p:tgtEl>
                                          <p:spTgt spid="4"/>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0" presetClass="path" presetSubtype="0" accel="50000" decel="50000" fill="hold" nodeType="clickEffect">
                                  <p:stCondLst>
                                    <p:cond delay="0"/>
                                  </p:stCondLst>
                                  <p:childTnLst>
                                    <p:animMotion origin="layout" path="M -3.33333E-6 -1.85185E-6 L 0.41836 -1.85185E-6 " pathEditMode="relative" rAng="0" ptsTypes="AA">
                                      <p:cBhvr>
                                        <p:cTn id="32" dur="2000" fill="hold"/>
                                        <p:tgtEl>
                                          <p:spTgt spid="2052"/>
                                        </p:tgtEl>
                                        <p:attrNameLst>
                                          <p:attrName>ppt_x</p:attrName>
                                          <p:attrName>ppt_y</p:attrName>
                                        </p:attrNameLst>
                                      </p:cBhvr>
                                      <p:rCtr x="20911" y="0"/>
                                    </p:animMotion>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000" fill="hold">
                                          <p:stCondLst>
                                            <p:cond delay="0"/>
                                          </p:stCondLst>
                                        </p:cTn>
                                        <p:tgtEl>
                                          <p:spTgt spid="7"/>
                                        </p:tgtEl>
                                        <p:attrNameLst>
                                          <p:attrName>style.visibility</p:attrName>
                                        </p:attrNameLst>
                                      </p:cBhvr>
                                      <p:to>
                                        <p:strVal val="visible"/>
                                      </p:to>
                                    </p:set>
                                    <p:animEffect transition="in" filter="dissolve">
                                      <p:cBhvr>
                                        <p:cTn id="37" dur="10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0" presetClass="path" presetSubtype="0" accel="50000" decel="50000" fill="hold" nodeType="clickEffect">
                                  <p:stCondLst>
                                    <p:cond delay="0"/>
                                  </p:stCondLst>
                                  <p:childTnLst>
                                    <p:animMotion origin="layout" path="M -4.16667E-7 2.96296E-6 L 0.17409 2.96296E-6 " pathEditMode="relative" rAng="0" ptsTypes="AA">
                                      <p:cBhvr>
                                        <p:cTn id="41" dur="2000" fill="hold"/>
                                        <p:tgtEl>
                                          <p:spTgt spid="7"/>
                                        </p:tgtEl>
                                        <p:attrNameLst>
                                          <p:attrName>ppt_x</p:attrName>
                                          <p:attrName>ppt_y</p:attrName>
                                        </p:attrNameLst>
                                      </p:cBhvr>
                                      <p:rCtr x="8698" y="0"/>
                                    </p:animMotion>
                                  </p:childTnLst>
                                </p:cTn>
                              </p:par>
                            </p:childTnLst>
                          </p:cTn>
                        </p:par>
                        <p:par>
                          <p:cTn id="42" fill="hold">
                            <p:stCondLst>
                              <p:cond delay="2000"/>
                            </p:stCondLst>
                            <p:childTnLst>
                              <p:par>
                                <p:cTn id="43" presetID="53" presetClass="entr" presetSubtype="16" fill="hold" nodeType="after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p:cTn id="45" dur="500" fill="hold"/>
                                        <p:tgtEl>
                                          <p:spTgt spid="19"/>
                                        </p:tgtEl>
                                        <p:attrNameLst>
                                          <p:attrName>ppt_w</p:attrName>
                                        </p:attrNameLst>
                                      </p:cBhvr>
                                      <p:tavLst>
                                        <p:tav tm="0">
                                          <p:val>
                                            <p:fltVal val="0"/>
                                          </p:val>
                                        </p:tav>
                                        <p:tav tm="100000">
                                          <p:val>
                                            <p:strVal val="#ppt_w"/>
                                          </p:val>
                                        </p:tav>
                                      </p:tavLst>
                                    </p:anim>
                                    <p:anim calcmode="lin" valueType="num">
                                      <p:cBhvr>
                                        <p:cTn id="46" dur="500" fill="hold"/>
                                        <p:tgtEl>
                                          <p:spTgt spid="19"/>
                                        </p:tgtEl>
                                        <p:attrNameLst>
                                          <p:attrName>ppt_h</p:attrName>
                                        </p:attrNameLst>
                                      </p:cBhvr>
                                      <p:tavLst>
                                        <p:tav tm="0">
                                          <p:val>
                                            <p:fltVal val="0"/>
                                          </p:val>
                                        </p:tav>
                                        <p:tav tm="100000">
                                          <p:val>
                                            <p:strVal val="#ppt_h"/>
                                          </p:val>
                                        </p:tav>
                                      </p:tavLst>
                                    </p:anim>
                                    <p:animEffect transition="in" filter="fade">
                                      <p:cBhvr>
                                        <p:cTn id="47" dur="500"/>
                                        <p:tgtEl>
                                          <p:spTgt spid="19"/>
                                        </p:tgtEl>
                                      </p:cBhvr>
                                    </p:animEffect>
                                  </p:childTnLst>
                                </p:cTn>
                              </p:par>
                            </p:childTnLst>
                          </p:cTn>
                        </p:par>
                        <p:par>
                          <p:cTn id="48" fill="hold">
                            <p:stCondLst>
                              <p:cond delay="2500"/>
                            </p:stCondLst>
                            <p:childTnLst>
                              <p:par>
                                <p:cTn id="49" presetID="22" presetClass="entr" presetSubtype="2" fill="hold"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wipe(right)">
                                      <p:cBhvr>
                                        <p:cTn id="51" dur="500"/>
                                        <p:tgtEl>
                                          <p:spTgt spid="23"/>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 calcmode="lin" valueType="num">
                                      <p:cBhvr>
                                        <p:cTn id="54" dur="500" fill="hold"/>
                                        <p:tgtEl>
                                          <p:spTgt spid="3"/>
                                        </p:tgtEl>
                                        <p:attrNameLst>
                                          <p:attrName>ppt_w</p:attrName>
                                        </p:attrNameLst>
                                      </p:cBhvr>
                                      <p:tavLst>
                                        <p:tav tm="0">
                                          <p:val>
                                            <p:fltVal val="0"/>
                                          </p:val>
                                        </p:tav>
                                        <p:tav tm="100000">
                                          <p:val>
                                            <p:strVal val="#ppt_w"/>
                                          </p:val>
                                        </p:tav>
                                      </p:tavLst>
                                    </p:anim>
                                    <p:anim calcmode="lin" valueType="num">
                                      <p:cBhvr>
                                        <p:cTn id="55" dur="500" fill="hold"/>
                                        <p:tgtEl>
                                          <p:spTgt spid="3"/>
                                        </p:tgtEl>
                                        <p:attrNameLst>
                                          <p:attrName>ppt_h</p:attrName>
                                        </p:attrNameLst>
                                      </p:cBhvr>
                                      <p:tavLst>
                                        <p:tav tm="0">
                                          <p:val>
                                            <p:fltVal val="0"/>
                                          </p:val>
                                        </p:tav>
                                        <p:tav tm="100000">
                                          <p:val>
                                            <p:strVal val="#ppt_h"/>
                                          </p:val>
                                        </p:tav>
                                      </p:tavLst>
                                    </p:anim>
                                    <p:animEffect transition="in" filter="fade">
                                      <p:cBhvr>
                                        <p:cTn id="56" dur="500"/>
                                        <p:tgtEl>
                                          <p:spTgt spid="3"/>
                                        </p:tgtEl>
                                      </p:cBhvr>
                                    </p:animEffect>
                                  </p:childTnLst>
                                </p:cTn>
                              </p:par>
                            </p:childTnLst>
                          </p:cTn>
                        </p:par>
                        <p:par>
                          <p:cTn id="57" fill="hold">
                            <p:stCondLst>
                              <p:cond delay="3000"/>
                            </p:stCondLst>
                            <p:childTnLst>
                              <p:par>
                                <p:cTn id="58" presetID="10" presetClass="entr" presetSubtype="0" fill="hold" grpId="0" nodeType="after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500"/>
                                        <p:tgtEl>
                                          <p:spTgt spid="6"/>
                                        </p:tgtEl>
                                      </p:cBhvr>
                                    </p:animEffect>
                                  </p:childTnLst>
                                </p:cTn>
                              </p:par>
                            </p:childTnLst>
                          </p:cTn>
                        </p:par>
                        <p:par>
                          <p:cTn id="61" fill="hold">
                            <p:stCondLst>
                              <p:cond delay="3500"/>
                            </p:stCondLst>
                            <p:childTnLst>
                              <p:par>
                                <p:cTn id="62" presetID="22" presetClass="entr" presetSubtype="8" fill="hold" nodeType="after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wipe(left)">
                                      <p:cBhvr>
                                        <p:cTn id="64" dur="500"/>
                                        <p:tgtEl>
                                          <p:spTgt spid="22"/>
                                        </p:tgtEl>
                                      </p:cBhvr>
                                    </p:animEffect>
                                  </p:childTnLst>
                                </p:cTn>
                              </p:par>
                            </p:childTnLst>
                          </p:cTn>
                        </p:par>
                        <p:par>
                          <p:cTn id="65" fill="hold">
                            <p:stCondLst>
                              <p:cond delay="4000"/>
                            </p:stCondLst>
                            <p:childTnLst>
                              <p:par>
                                <p:cTn id="66" presetID="10" presetClass="entr" presetSubtype="0" fill="hold" grpId="0" nodeType="after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6"/>
          <p:cNvSpPr txBox="1"/>
          <p:nvPr/>
        </p:nvSpPr>
        <p:spPr>
          <a:xfrm>
            <a:off x="3199394" y="5133198"/>
            <a:ext cx="1931035" cy="461665"/>
          </a:xfrm>
          <a:prstGeom prst="rect">
            <a:avLst/>
          </a:prstGeom>
          <a:noFill/>
          <a:ln w="9525">
            <a:noFill/>
          </a:ln>
        </p:spPr>
        <p:txBody>
          <a:bodyPr wrap="square">
            <a:spAutoFit/>
          </a:bodyPr>
          <a:lstStyle/>
          <a:p>
            <a:pPr>
              <a:spcBef>
                <a:spcPct val="50000"/>
              </a:spcBef>
              <a:buSzPct val="70000"/>
            </a:pPr>
            <a:r>
              <a:rPr lang="zh-CN" altLang="en-US" sz="2400" dirty="0">
                <a:solidFill>
                  <a:schemeClr val="tx1">
                    <a:lumMod val="85000"/>
                    <a:lumOff val="15000"/>
                  </a:schemeClr>
                </a:solidFill>
                <a:latin typeface="+mn-ea"/>
              </a:rPr>
              <a:t>密文（乱码）</a:t>
            </a:r>
            <a:endParaRPr lang="zh-CN" altLang="en-US" sz="2400" dirty="0">
              <a:solidFill>
                <a:schemeClr val="tx1">
                  <a:lumMod val="85000"/>
                  <a:lumOff val="15000"/>
                </a:schemeClr>
              </a:solidFill>
              <a:latin typeface="+mn-ea"/>
            </a:endParaRPr>
          </a:p>
        </p:txBody>
      </p:sp>
      <p:pic>
        <p:nvPicPr>
          <p:cNvPr id="66567" name="Picture 7"/>
          <p:cNvPicPr>
            <a:picLocks noChangeAspect="1"/>
          </p:cNvPicPr>
          <p:nvPr/>
        </p:nvPicPr>
        <p:blipFill>
          <a:blip r:embed="rId1"/>
          <a:stretch>
            <a:fillRect/>
          </a:stretch>
        </p:blipFill>
        <p:spPr>
          <a:xfrm>
            <a:off x="8420100" y="2240771"/>
            <a:ext cx="1797684" cy="2570481"/>
          </a:xfrm>
          <a:prstGeom prst="rect">
            <a:avLst/>
          </a:prstGeom>
          <a:noFill/>
          <a:ln w="9525">
            <a:noFill/>
          </a:ln>
          <a:effectLst>
            <a:outerShdw blurRad="50800" dist="38100" dir="2700000" algn="tl" rotWithShape="0">
              <a:prstClr val="black">
                <a:alpha val="40000"/>
              </a:prstClr>
            </a:outerShdw>
          </a:effectLst>
        </p:spPr>
      </p:pic>
      <p:sp>
        <p:nvSpPr>
          <p:cNvPr id="10246" name="Text Box 8"/>
          <p:cNvSpPr txBox="1"/>
          <p:nvPr/>
        </p:nvSpPr>
        <p:spPr>
          <a:xfrm>
            <a:off x="7284085" y="5135245"/>
            <a:ext cx="4069715" cy="461665"/>
          </a:xfrm>
          <a:prstGeom prst="rect">
            <a:avLst/>
          </a:prstGeom>
          <a:noFill/>
          <a:ln w="9525">
            <a:noFill/>
          </a:ln>
        </p:spPr>
        <p:txBody>
          <a:bodyPr wrap="square">
            <a:spAutoFit/>
          </a:bodyPr>
          <a:lstStyle/>
          <a:p>
            <a:pPr>
              <a:spcBef>
                <a:spcPct val="50000"/>
              </a:spcBef>
              <a:buSzPct val="70000"/>
            </a:pPr>
            <a:r>
              <a:rPr lang="zh-CN" altLang="en-US" sz="2400" dirty="0">
                <a:solidFill>
                  <a:schemeClr val="tx1">
                    <a:lumMod val="85000"/>
                    <a:lumOff val="15000"/>
                  </a:schemeClr>
                </a:solidFill>
                <a:latin typeface="+mn-ea"/>
              </a:rPr>
              <a:t>“普通”数字媒体（调制）</a:t>
            </a:r>
            <a:endParaRPr lang="zh-CN" altLang="en-US" sz="2400" dirty="0">
              <a:solidFill>
                <a:schemeClr val="tx1">
                  <a:lumMod val="85000"/>
                  <a:lumOff val="15000"/>
                </a:schemeClr>
              </a:solidFill>
              <a:latin typeface="+mn-ea"/>
            </a:endParaRPr>
          </a:p>
        </p:txBody>
      </p:sp>
      <p:sp>
        <p:nvSpPr>
          <p:cNvPr id="24585" name="Rectangle 2"/>
          <p:cNvSpPr>
            <a:spLocks noGrp="1"/>
          </p:cNvSpPr>
          <p:nvPr/>
        </p:nvSpPr>
        <p:spPr>
          <a:xfrm>
            <a:off x="2442845" y="1353818"/>
            <a:ext cx="7974965" cy="567055"/>
          </a:xfrm>
          <a:prstGeom prst="rect">
            <a:avLst/>
          </a:prstGeom>
          <a:noFill/>
          <a:ln w="9525">
            <a:noFill/>
          </a:ln>
        </p:spPr>
        <p:txBody>
          <a:bodyPr/>
          <a:lstStyle/>
          <a:p>
            <a:pPr>
              <a:lnSpc>
                <a:spcPct val="90000"/>
              </a:lnSpc>
            </a:pPr>
            <a:r>
              <a:rPr lang="zh-CN" altLang="en-US" sz="2800" dirty="0">
                <a:solidFill>
                  <a:srgbClr val="002060"/>
                </a:solidFill>
                <a:latin typeface="+mn-ea"/>
                <a:sym typeface="黑体" panose="02010609060101010101" charset="-122"/>
              </a:rPr>
              <a:t>信息隐藏</a:t>
            </a:r>
            <a:r>
              <a:rPr lang="zh-CN" altLang="en-US" sz="2800" dirty="0">
                <a:solidFill>
                  <a:srgbClr val="002060"/>
                </a:solidFill>
                <a:latin typeface="+mn-ea"/>
              </a:rPr>
              <a:t>与密码技术所</a:t>
            </a:r>
            <a:r>
              <a:rPr lang="zh-CN" altLang="en-US" sz="2800" dirty="0">
                <a:solidFill>
                  <a:srgbClr val="002060"/>
                </a:solidFill>
                <a:latin typeface="+mn-ea"/>
                <a:sym typeface="+mn-ea"/>
              </a:rPr>
              <a:t>传送内容的展现形式不同</a:t>
            </a:r>
            <a:endParaRPr lang="en-US" altLang="zh-CN" sz="2800" dirty="0">
              <a:solidFill>
                <a:srgbClr val="002060"/>
              </a:solidFill>
              <a:latin typeface="+mn-ea"/>
            </a:endParaRPr>
          </a:p>
          <a:p>
            <a:pPr>
              <a:lnSpc>
                <a:spcPct val="90000"/>
              </a:lnSpc>
            </a:pPr>
            <a:endParaRPr lang="zh-CN" altLang="en-US" sz="2800" dirty="0">
              <a:solidFill>
                <a:srgbClr val="002060"/>
              </a:solidFill>
              <a:latin typeface="+mn-ea"/>
            </a:endParaRPr>
          </a:p>
        </p:txBody>
      </p:sp>
      <p:pic>
        <p:nvPicPr>
          <p:cNvPr id="11" name="图片 10" descr="miwen深"/>
          <p:cNvPicPr>
            <a:picLocks noChangeAspect="1"/>
          </p:cNvPicPr>
          <p:nvPr/>
        </p:nvPicPr>
        <p:blipFill>
          <a:blip r:embed="rId2"/>
          <a:stretch>
            <a:fillRect/>
          </a:stretch>
        </p:blipFill>
        <p:spPr>
          <a:xfrm>
            <a:off x="1389098" y="2240773"/>
            <a:ext cx="5551628" cy="2570480"/>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85"/>
                                        </p:tgtEl>
                                        <p:attrNameLst>
                                          <p:attrName>style.visibility</p:attrName>
                                        </p:attrNameLst>
                                      </p:cBhvr>
                                      <p:to>
                                        <p:strVal val="visible"/>
                                      </p:to>
                                    </p:set>
                                    <p:animEffect transition="in" filter="fade">
                                      <p:cBhvr>
                                        <p:cTn id="7" dur="500"/>
                                        <p:tgtEl>
                                          <p:spTgt spid="2458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66567"/>
                                        </p:tgtEl>
                                        <p:attrNameLst>
                                          <p:attrName>style.visibility</p:attrName>
                                        </p:attrNameLst>
                                      </p:cBhvr>
                                      <p:to>
                                        <p:strVal val="visible"/>
                                      </p:to>
                                    </p:set>
                                    <p:anim calcmode="lin" valueType="num">
                                      <p:cBhvr>
                                        <p:cTn id="22" dur="500" fill="hold"/>
                                        <p:tgtEl>
                                          <p:spTgt spid="66567"/>
                                        </p:tgtEl>
                                        <p:attrNameLst>
                                          <p:attrName>ppt_w</p:attrName>
                                        </p:attrNameLst>
                                      </p:cBhvr>
                                      <p:tavLst>
                                        <p:tav tm="0">
                                          <p:val>
                                            <p:fltVal val="0"/>
                                          </p:val>
                                        </p:tav>
                                        <p:tav tm="100000">
                                          <p:val>
                                            <p:strVal val="#ppt_w"/>
                                          </p:val>
                                        </p:tav>
                                      </p:tavLst>
                                    </p:anim>
                                    <p:anim calcmode="lin" valueType="num">
                                      <p:cBhvr>
                                        <p:cTn id="23" dur="500" fill="hold"/>
                                        <p:tgtEl>
                                          <p:spTgt spid="66567"/>
                                        </p:tgtEl>
                                        <p:attrNameLst>
                                          <p:attrName>ppt_h</p:attrName>
                                        </p:attrNameLst>
                                      </p:cBhvr>
                                      <p:tavLst>
                                        <p:tav tm="0">
                                          <p:val>
                                            <p:fltVal val="0"/>
                                          </p:val>
                                        </p:tav>
                                        <p:tav tm="100000">
                                          <p:val>
                                            <p:strVal val="#ppt_h"/>
                                          </p:val>
                                        </p:tav>
                                      </p:tavLst>
                                    </p:anim>
                                    <p:animEffect transition="in" filter="fade">
                                      <p:cBhvr>
                                        <p:cTn id="24" dur="500"/>
                                        <p:tgtEl>
                                          <p:spTgt spid="6656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246"/>
                                        </p:tgtEl>
                                        <p:attrNameLst>
                                          <p:attrName>style.visibility</p:attrName>
                                        </p:attrNameLst>
                                      </p:cBhvr>
                                      <p:to>
                                        <p:strVal val="visible"/>
                                      </p:to>
                                    </p:set>
                                    <p:animEffect transition="in" filter="fade">
                                      <p:cBhvr>
                                        <p:cTn id="27" dur="500"/>
                                        <p:tgtEl>
                                          <p:spTgt spid="10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246" grpId="0"/>
      <p:bldP spid="2458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277271" y="2184465"/>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602" name="Rectangle 2"/>
          <p:cNvSpPr>
            <a:spLocks noGrp="1"/>
          </p:cNvSpPr>
          <p:nvPr>
            <p:ph type="title"/>
          </p:nvPr>
        </p:nvSpPr>
        <p:spPr>
          <a:xfrm>
            <a:off x="1485105" y="2653999"/>
            <a:ext cx="1682791" cy="1304003"/>
          </a:xfrm>
          <a:prstGeom prst="rect">
            <a:avLst/>
          </a:prstGeom>
          <a:noFill/>
          <a:ln w="9525">
            <a:noFill/>
          </a:ln>
        </p:spPr>
        <p:txBody>
          <a:bodyPr/>
          <a:lstStyle/>
          <a:p>
            <a:pPr algn="ctr" eaLnBrk="1" hangingPunct="1"/>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charset="-122"/>
              </a:rPr>
              <a:t>信息隐藏</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与密码技术的区别</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grpSp>
        <p:nvGrpSpPr>
          <p:cNvPr id="11" name="Group 36"/>
          <p:cNvGrpSpPr/>
          <p:nvPr/>
        </p:nvGrpSpPr>
        <p:grpSpPr>
          <a:xfrm>
            <a:off x="863600" y="1895917"/>
            <a:ext cx="2857067" cy="2811133"/>
            <a:chOff x="6869300" y="3848083"/>
            <a:chExt cx="2609417" cy="2567465"/>
          </a:xfrm>
          <a:solidFill>
            <a:srgbClr val="0F73EE"/>
          </a:solidFill>
        </p:grpSpPr>
        <p:sp>
          <p:nvSpPr>
            <p:cNvPr id="12" name="Freeform 9"/>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3" name="Freeform 10"/>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5" name="组合 14"/>
          <p:cNvGrpSpPr/>
          <p:nvPr/>
        </p:nvGrpSpPr>
        <p:grpSpPr>
          <a:xfrm>
            <a:off x="4373906" y="2018947"/>
            <a:ext cx="1988533" cy="763004"/>
            <a:chOff x="4397979" y="1511803"/>
            <a:chExt cx="1988533" cy="763004"/>
          </a:xfrm>
        </p:grpSpPr>
        <p:sp>
          <p:nvSpPr>
            <p:cNvPr id="14" name="矩形: 圆角 13"/>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5" name="组合 4"/>
            <p:cNvGrpSpPr/>
            <p:nvPr/>
          </p:nvGrpSpPr>
          <p:grpSpPr>
            <a:xfrm>
              <a:off x="4397979" y="1511803"/>
              <a:ext cx="1949367" cy="763004"/>
              <a:chOff x="4397979" y="1511803"/>
              <a:chExt cx="1949367" cy="763004"/>
            </a:xfrm>
          </p:grpSpPr>
          <p:sp>
            <p:nvSpPr>
              <p:cNvPr id="10"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4" name="矩形 3"/>
              <p:cNvSpPr/>
              <p:nvPr/>
            </p:nvSpPr>
            <p:spPr>
              <a:xfrm>
                <a:off x="4599752" y="1511803"/>
                <a:ext cx="1747594"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密码技术</a:t>
                </a:r>
                <a:r>
                  <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endPar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6" name="矩形 5"/>
          <p:cNvSpPr/>
          <p:nvPr/>
        </p:nvSpPr>
        <p:spPr>
          <a:xfrm>
            <a:off x="6148129" y="1783562"/>
            <a:ext cx="3949945" cy="1141018"/>
          </a:xfrm>
          <a:prstGeom prst="rect">
            <a:avLst/>
          </a:prstGeom>
        </p:spPr>
        <p:txBody>
          <a:bodyPr wrap="square">
            <a:spAutoFit/>
          </a:bodyPr>
          <a:lstStyle/>
          <a:p>
            <a:pPr lvl="1">
              <a:lnSpc>
                <a:spcPct val="150000"/>
              </a:lnSpc>
            </a:pPr>
            <a:r>
              <a:rPr lang="zh-CN" altLang="en-US" sz="2400" dirty="0"/>
              <a:t>密文是不可懂的</a:t>
            </a:r>
            <a:r>
              <a:rPr lang="zh-CN" altLang="en-US" sz="2400" dirty="0">
                <a:latin typeface="Times New Roman" panose="02020603050405020304" pitchFamily="18" charset="0"/>
              </a:rPr>
              <a:t>“</a:t>
            </a:r>
            <a:r>
              <a:rPr lang="zh-CN" altLang="en-US" sz="2400" dirty="0"/>
              <a:t>乱码</a:t>
            </a:r>
            <a:r>
              <a:rPr lang="zh-CN" altLang="en-US" sz="2400" dirty="0">
                <a:latin typeface="Times New Roman" panose="02020603050405020304" pitchFamily="18" charset="0"/>
              </a:rPr>
              <a:t>”</a:t>
            </a:r>
            <a:endParaRPr lang="zh-CN" altLang="en-US" sz="2400" dirty="0"/>
          </a:p>
          <a:p>
            <a:pPr lvl="1">
              <a:lnSpc>
                <a:spcPct val="150000"/>
              </a:lnSpc>
            </a:pPr>
            <a:r>
              <a:rPr lang="zh-CN" altLang="en-US" sz="2400" dirty="0"/>
              <a:t>秘密信息</a:t>
            </a:r>
            <a:r>
              <a:rPr lang="zh-CN" altLang="en-US" sz="2400" dirty="0">
                <a:solidFill>
                  <a:srgbClr val="0F73EE"/>
                </a:solidFill>
              </a:rPr>
              <a:t>不可懂</a:t>
            </a:r>
            <a:endParaRPr lang="zh-CN" altLang="en-US" sz="2400" dirty="0">
              <a:solidFill>
                <a:srgbClr val="0F73EE"/>
              </a:solidFill>
            </a:endParaRPr>
          </a:p>
        </p:txBody>
      </p:sp>
      <p:grpSp>
        <p:nvGrpSpPr>
          <p:cNvPr id="19" name="组合 18"/>
          <p:cNvGrpSpPr/>
          <p:nvPr/>
        </p:nvGrpSpPr>
        <p:grpSpPr>
          <a:xfrm>
            <a:off x="4373906" y="3722689"/>
            <a:ext cx="1988533" cy="763004"/>
            <a:chOff x="4397979" y="1511803"/>
            <a:chExt cx="1988533" cy="763004"/>
          </a:xfrm>
        </p:grpSpPr>
        <p:sp>
          <p:nvSpPr>
            <p:cNvPr id="20" name="矩形: 圆角 19"/>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21" name="组合 20"/>
            <p:cNvGrpSpPr/>
            <p:nvPr/>
          </p:nvGrpSpPr>
          <p:grpSpPr>
            <a:xfrm>
              <a:off x="4397979" y="1511803"/>
              <a:ext cx="1949367" cy="763004"/>
              <a:chOff x="4397979" y="1511803"/>
              <a:chExt cx="1949367" cy="763004"/>
            </a:xfrm>
          </p:grpSpPr>
          <p:sp>
            <p:nvSpPr>
              <p:cNvPr id="22"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23" name="矩形 22"/>
              <p:cNvSpPr/>
              <p:nvPr/>
            </p:nvSpPr>
            <p:spPr>
              <a:xfrm>
                <a:off x="4599752" y="1511803"/>
                <a:ext cx="1747594"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信息隐藏</a:t>
                </a:r>
                <a:r>
                  <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24" name="矩形 23"/>
          <p:cNvSpPr/>
          <p:nvPr/>
        </p:nvSpPr>
        <p:spPr>
          <a:xfrm>
            <a:off x="6148129" y="3487304"/>
            <a:ext cx="5106725" cy="1141018"/>
          </a:xfrm>
          <a:prstGeom prst="rect">
            <a:avLst/>
          </a:prstGeom>
        </p:spPr>
        <p:txBody>
          <a:bodyPr wrap="square">
            <a:spAutoFit/>
          </a:bodyPr>
          <a:lstStyle/>
          <a:p>
            <a:pPr lvl="1">
              <a:lnSpc>
                <a:spcPct val="150000"/>
              </a:lnSpc>
            </a:pPr>
            <a:r>
              <a:rPr lang="zh-CN" altLang="en-US" sz="2400" dirty="0"/>
              <a:t>携密载体是“普通”数字媒体</a:t>
            </a:r>
            <a:endParaRPr lang="zh-CN" altLang="en-US" sz="2400" dirty="0"/>
          </a:p>
          <a:p>
            <a:pPr lvl="1">
              <a:lnSpc>
                <a:spcPct val="150000"/>
              </a:lnSpc>
            </a:pPr>
            <a:r>
              <a:rPr lang="zh-CN" altLang="en-US" sz="2400" dirty="0"/>
              <a:t>秘密信息</a:t>
            </a:r>
            <a:r>
              <a:rPr lang="zh-CN" altLang="en-US" sz="2400" dirty="0">
                <a:solidFill>
                  <a:srgbClr val="0F73EE"/>
                </a:solidFill>
              </a:rPr>
              <a:t>不可见</a:t>
            </a:r>
            <a:endParaRPr lang="zh-CN" altLang="en-US" sz="2400" dirty="0">
              <a:solidFill>
                <a:srgbClr val="0F73E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 calcmode="lin" valueType="num">
                                      <p:cBhvr>
                                        <p:cTn id="9" dur="500" fill="hold"/>
                                        <p:tgtEl>
                                          <p:spTgt spid="11"/>
                                        </p:tgtEl>
                                        <p:attrNameLst>
                                          <p:attrName>style.rotation</p:attrName>
                                        </p:attrNameLst>
                                      </p:cBhvr>
                                      <p:tavLst>
                                        <p:tav tm="0">
                                          <p:val>
                                            <p:fltVal val="360"/>
                                          </p:val>
                                        </p:tav>
                                        <p:tav tm="100000">
                                          <p:val>
                                            <p:fltVal val="0"/>
                                          </p:val>
                                        </p:tav>
                                      </p:tavLst>
                                    </p:anim>
                                    <p:animEffect transition="in" filter="fade">
                                      <p:cBhvr>
                                        <p:cTn id="10" dur="500"/>
                                        <p:tgtEl>
                                          <p:spTgt spid="11"/>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25602"/>
                                        </p:tgtEl>
                                        <p:attrNameLst>
                                          <p:attrName>style.visibility</p:attrName>
                                        </p:attrNameLst>
                                      </p:cBhvr>
                                      <p:to>
                                        <p:strVal val="visible"/>
                                      </p:to>
                                    </p:set>
                                    <p:anim calcmode="lin" valueType="num">
                                      <p:cBhvr>
                                        <p:cTn id="13" dur="500" fill="hold"/>
                                        <p:tgtEl>
                                          <p:spTgt spid="25602"/>
                                        </p:tgtEl>
                                        <p:attrNameLst>
                                          <p:attrName>ppt_w</p:attrName>
                                        </p:attrNameLst>
                                      </p:cBhvr>
                                      <p:tavLst>
                                        <p:tav tm="0">
                                          <p:val>
                                            <p:fltVal val="0"/>
                                          </p:val>
                                        </p:tav>
                                        <p:tav tm="100000">
                                          <p:val>
                                            <p:strVal val="#ppt_w"/>
                                          </p:val>
                                        </p:tav>
                                      </p:tavLst>
                                    </p:anim>
                                    <p:anim calcmode="lin" valueType="num">
                                      <p:cBhvr>
                                        <p:cTn id="14" dur="500" fill="hold"/>
                                        <p:tgtEl>
                                          <p:spTgt spid="25602"/>
                                        </p:tgtEl>
                                        <p:attrNameLst>
                                          <p:attrName>ppt_h</p:attrName>
                                        </p:attrNameLst>
                                      </p:cBhvr>
                                      <p:tavLst>
                                        <p:tav tm="0">
                                          <p:val>
                                            <p:fltVal val="0"/>
                                          </p:val>
                                        </p:tav>
                                        <p:tav tm="100000">
                                          <p:val>
                                            <p:strVal val="#ppt_h"/>
                                          </p:val>
                                        </p:tav>
                                      </p:tavLst>
                                    </p:anim>
                                    <p:animEffect transition="in" filter="fade">
                                      <p:cBhvr>
                                        <p:cTn id="15" dur="500"/>
                                        <p:tgtEl>
                                          <p:spTgt spid="25602"/>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Effect transition="in" filter="fade">
                                      <p:cBhvr>
                                        <p:cTn id="20" dur="500"/>
                                        <p:tgtEl>
                                          <p:spTgt spid="3"/>
                                        </p:tgtEl>
                                      </p:cBhvr>
                                    </p:animEffect>
                                  </p:childTnLst>
                                </p:cTn>
                              </p:par>
                            </p:childTnLst>
                          </p:cTn>
                        </p:par>
                        <p:par>
                          <p:cTn id="21" fill="hold">
                            <p:stCondLst>
                              <p:cond delay="500"/>
                            </p:stCondLst>
                            <p:childTnLst>
                              <p:par>
                                <p:cTn id="22" presetID="17" presetClass="entr" presetSubtype="8" fill="hold" nodeType="after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ppt_x</p:attrName>
                                        </p:attrNameLst>
                                      </p:cBhvr>
                                      <p:tavLst>
                                        <p:tav tm="0">
                                          <p:val>
                                            <p:strVal val="#ppt_x-#ppt_w/2"/>
                                          </p:val>
                                        </p:tav>
                                        <p:tav tm="100000">
                                          <p:val>
                                            <p:strVal val="#ppt_x"/>
                                          </p:val>
                                        </p:tav>
                                      </p:tavLst>
                                    </p:anim>
                                    <p:anim calcmode="lin" valueType="num">
                                      <p:cBhvr>
                                        <p:cTn id="25" dur="500" fill="hold"/>
                                        <p:tgtEl>
                                          <p:spTgt spid="15"/>
                                        </p:tgtEl>
                                        <p:attrNameLst>
                                          <p:attrName>ppt_y</p:attrName>
                                        </p:attrNameLst>
                                      </p:cBhvr>
                                      <p:tavLst>
                                        <p:tav tm="0">
                                          <p:val>
                                            <p:strVal val="#ppt_y"/>
                                          </p:val>
                                        </p:tav>
                                        <p:tav tm="100000">
                                          <p:val>
                                            <p:strVal val="#ppt_y"/>
                                          </p:val>
                                        </p:tav>
                                      </p:tavLst>
                                    </p:anim>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strVal val="#ppt_h"/>
                                          </p:val>
                                        </p:tav>
                                        <p:tav tm="100000">
                                          <p:val>
                                            <p:strVal val="#ppt_h"/>
                                          </p:val>
                                        </p:tav>
                                      </p:tavLst>
                                    </p:anim>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Effect transition="in" filter="fade">
                                      <p:cBhvr>
                                        <p:cTn id="31" dur="500"/>
                                        <p:tgtEl>
                                          <p:spTgt spid="6">
                                            <p:txEl>
                                              <p:pRg st="0" end="0"/>
                                            </p:txEl>
                                          </p:spTgt>
                                        </p:tgtEl>
                                      </p:cBhvr>
                                    </p:animEffect>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animEffect transition="in" filter="fade">
                                      <p:cBhvr>
                                        <p:cTn id="35" dur="500"/>
                                        <p:tgtEl>
                                          <p:spTgt spid="6">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7" presetClass="entr" presetSubtype="8"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 calcmode="lin" valueType="num">
                                      <p:cBhvr>
                                        <p:cTn id="40" dur="500" fill="hold"/>
                                        <p:tgtEl>
                                          <p:spTgt spid="19"/>
                                        </p:tgtEl>
                                        <p:attrNameLst>
                                          <p:attrName>ppt_x</p:attrName>
                                        </p:attrNameLst>
                                      </p:cBhvr>
                                      <p:tavLst>
                                        <p:tav tm="0">
                                          <p:val>
                                            <p:strVal val="#ppt_x-#ppt_w/2"/>
                                          </p:val>
                                        </p:tav>
                                        <p:tav tm="100000">
                                          <p:val>
                                            <p:strVal val="#ppt_x"/>
                                          </p:val>
                                        </p:tav>
                                      </p:tavLst>
                                    </p:anim>
                                    <p:anim calcmode="lin" valueType="num">
                                      <p:cBhvr>
                                        <p:cTn id="41" dur="500" fill="hold"/>
                                        <p:tgtEl>
                                          <p:spTgt spid="19"/>
                                        </p:tgtEl>
                                        <p:attrNameLst>
                                          <p:attrName>ppt_y</p:attrName>
                                        </p:attrNameLst>
                                      </p:cBhvr>
                                      <p:tavLst>
                                        <p:tav tm="0">
                                          <p:val>
                                            <p:strVal val="#ppt_y"/>
                                          </p:val>
                                        </p:tav>
                                        <p:tav tm="100000">
                                          <p:val>
                                            <p:strVal val="#ppt_y"/>
                                          </p:val>
                                        </p:tav>
                                      </p:tavLst>
                                    </p:anim>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strVal val="#ppt_h"/>
                                          </p:val>
                                        </p:tav>
                                        <p:tav tm="100000">
                                          <p:val>
                                            <p:strVal val="#ppt_h"/>
                                          </p:val>
                                        </p:tav>
                                      </p:tavLst>
                                    </p:anim>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24">
                                            <p:txEl>
                                              <p:pRg st="0" end="0"/>
                                            </p:txEl>
                                          </p:spTgt>
                                        </p:tgtEl>
                                        <p:attrNameLst>
                                          <p:attrName>style.visibility</p:attrName>
                                        </p:attrNameLst>
                                      </p:cBhvr>
                                      <p:to>
                                        <p:strVal val="visible"/>
                                      </p:to>
                                    </p:set>
                                    <p:animEffect transition="in" filter="fade">
                                      <p:cBhvr>
                                        <p:cTn id="47" dur="500"/>
                                        <p:tgtEl>
                                          <p:spTgt spid="24">
                                            <p:txEl>
                                              <p:pRg st="0" end="0"/>
                                            </p:txEl>
                                          </p:spTgt>
                                        </p:tgtEl>
                                      </p:cBhvr>
                                    </p:animEffect>
                                  </p:childTnLst>
                                </p:cTn>
                              </p:par>
                            </p:childTnLst>
                          </p:cTn>
                        </p:par>
                        <p:par>
                          <p:cTn id="48" fill="hold">
                            <p:stCondLst>
                              <p:cond delay="1000"/>
                            </p:stCondLst>
                            <p:childTnLst>
                              <p:par>
                                <p:cTn id="49" presetID="10" presetClass="entr" presetSubtype="0" fill="hold" grpId="0" nodeType="afterEffect">
                                  <p:stCondLst>
                                    <p:cond delay="0"/>
                                  </p:stCondLst>
                                  <p:childTnLst>
                                    <p:set>
                                      <p:cBhvr>
                                        <p:cTn id="50" dur="1" fill="hold">
                                          <p:stCondLst>
                                            <p:cond delay="0"/>
                                          </p:stCondLst>
                                        </p:cTn>
                                        <p:tgtEl>
                                          <p:spTgt spid="24">
                                            <p:txEl>
                                              <p:pRg st="1" end="1"/>
                                            </p:txEl>
                                          </p:spTgt>
                                        </p:tgtEl>
                                        <p:attrNameLst>
                                          <p:attrName>style.visibility</p:attrName>
                                        </p:attrNameLst>
                                      </p:cBhvr>
                                      <p:to>
                                        <p:strVal val="visible"/>
                                      </p:to>
                                    </p:set>
                                    <p:animEffect transition="in" filter="fade">
                                      <p:cBhvr>
                                        <p:cTn id="51" dur="500"/>
                                        <p:tgtEl>
                                          <p:spTgt spid="2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602" grpId="0"/>
      <p:bldP spid="6" grpId="0" build="p"/>
      <p:bldP spid="24"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532303" y="1068705"/>
            <a:ext cx="3416320" cy="523220"/>
          </a:xfrm>
          <a:prstGeom prst="rect">
            <a:avLst/>
          </a:prstGeom>
          <a:noFill/>
        </p:spPr>
        <p:txBody>
          <a:bodyPr wrap="none" rtlCol="0" anchor="t">
            <a:spAutoFit/>
          </a:bodyPr>
          <a:lstStyle/>
          <a:p>
            <a:r>
              <a:rPr lang="zh-CN" altLang="en-US" sz="2800" dirty="0">
                <a:solidFill>
                  <a:srgbClr val="002060"/>
                </a:solidFill>
                <a:latin typeface="思源黑体 CN Heavy" panose="020B0A00000000000000" pitchFamily="34" charset="-122"/>
                <a:ea typeface="思源黑体 CN Heavy" panose="020B0A00000000000000" pitchFamily="34" charset="-122"/>
                <a:sym typeface="+mn-ea"/>
              </a:rPr>
              <a:t>信息隐藏与数据加密</a:t>
            </a:r>
            <a:endParaRPr lang="zh-CN" altLang="en-US" sz="2800" dirty="0">
              <a:solidFill>
                <a:srgbClr val="002060"/>
              </a:solidFill>
              <a:latin typeface="思源黑体 CN Heavy" panose="020B0A00000000000000" pitchFamily="34" charset="-122"/>
              <a:ea typeface="思源黑体 CN Heavy" panose="020B0A00000000000000" pitchFamily="34" charset="-122"/>
              <a:sym typeface="+mn-ea"/>
            </a:endParaRPr>
          </a:p>
        </p:txBody>
      </p:sp>
      <p:grpSp>
        <p:nvGrpSpPr>
          <p:cNvPr id="4" name="组合 3"/>
          <p:cNvGrpSpPr/>
          <p:nvPr/>
        </p:nvGrpSpPr>
        <p:grpSpPr>
          <a:xfrm>
            <a:off x="2026249" y="1798728"/>
            <a:ext cx="3318781" cy="3637587"/>
            <a:chOff x="1419126" y="2735782"/>
            <a:chExt cx="3318781" cy="3637587"/>
          </a:xfrm>
        </p:grpSpPr>
        <p:grpSp>
          <p:nvGrpSpPr>
            <p:cNvPr id="5" name="组合 4"/>
            <p:cNvGrpSpPr/>
            <p:nvPr/>
          </p:nvGrpSpPr>
          <p:grpSpPr>
            <a:xfrm>
              <a:off x="1419126" y="2735782"/>
              <a:ext cx="3318781" cy="3637587"/>
              <a:chOff x="1980913" y="3125907"/>
              <a:chExt cx="3318781" cy="3637587"/>
            </a:xfrm>
          </p:grpSpPr>
          <p:sp>
            <p:nvSpPr>
              <p:cNvPr id="7" name="椭圆 6"/>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85000"/>
                      <a:lumOff val="15000"/>
                    </a:schemeClr>
                  </a:solidFill>
                </a:endParaRPr>
              </a:p>
            </p:txBody>
          </p:sp>
          <p:pic>
            <p:nvPicPr>
              <p:cNvPr id="8" name="图片 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6" name="矩形 5"/>
            <p:cNvSpPr/>
            <p:nvPr/>
          </p:nvSpPr>
          <p:spPr>
            <a:xfrm>
              <a:off x="1890120" y="3608929"/>
              <a:ext cx="2529055" cy="1200329"/>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数据加密隐藏了信息的内容，让第三方看不懂；</a:t>
              </a:r>
              <a:endParaRPr lang="zh-CN" altLang="en-US" sz="2400" dirty="0">
                <a:solidFill>
                  <a:schemeClr val="tx1">
                    <a:lumMod val="85000"/>
                    <a:lumOff val="15000"/>
                  </a:schemeClr>
                </a:solidFill>
                <a:latin typeface="+mn-ea"/>
              </a:endParaRPr>
            </a:p>
          </p:txBody>
        </p:sp>
      </p:grpSp>
      <p:grpSp>
        <p:nvGrpSpPr>
          <p:cNvPr id="9" name="组合 8"/>
          <p:cNvGrpSpPr/>
          <p:nvPr/>
        </p:nvGrpSpPr>
        <p:grpSpPr>
          <a:xfrm>
            <a:off x="6846972" y="1823387"/>
            <a:ext cx="3318781" cy="3637587"/>
            <a:chOff x="1419126" y="2735782"/>
            <a:chExt cx="3318781" cy="3637587"/>
          </a:xfrm>
        </p:grpSpPr>
        <p:grpSp>
          <p:nvGrpSpPr>
            <p:cNvPr id="10" name="组合 9"/>
            <p:cNvGrpSpPr/>
            <p:nvPr/>
          </p:nvGrpSpPr>
          <p:grpSpPr>
            <a:xfrm>
              <a:off x="1419126" y="2735782"/>
              <a:ext cx="3318781" cy="3637587"/>
              <a:chOff x="1980913" y="3125907"/>
              <a:chExt cx="3318781" cy="3637587"/>
            </a:xfrm>
          </p:grpSpPr>
          <p:sp>
            <p:nvSpPr>
              <p:cNvPr id="12" name="椭圆 11"/>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85000"/>
                      <a:lumOff val="15000"/>
                    </a:schemeClr>
                  </a:solidFill>
                </a:endParaRPr>
              </a:p>
            </p:txBody>
          </p:sp>
          <p:pic>
            <p:nvPicPr>
              <p:cNvPr id="13" name="图片 12"/>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1" name="矩形 10"/>
            <p:cNvSpPr/>
            <p:nvPr/>
          </p:nvSpPr>
          <p:spPr>
            <a:xfrm>
              <a:off x="1637388" y="3496349"/>
              <a:ext cx="2996555" cy="1569660"/>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信息隐藏不但隐藏了信息的内容，而且隐藏了信息的存在，让第三方看不见。</a:t>
              </a:r>
              <a:endParaRPr lang="zh-CN" altLang="en-US" sz="24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8" presetClass="entr" presetSubtype="3"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strips(upRight)">
                                      <p:cBhvr>
                                        <p:cTn id="11" dur="500"/>
                                        <p:tgtEl>
                                          <p:spTgt spid="4"/>
                                        </p:tgtEl>
                                      </p:cBhvr>
                                    </p:animEffect>
                                  </p:childTnLst>
                                </p:cTn>
                              </p:par>
                            </p:childTnLst>
                          </p:cTn>
                        </p:par>
                        <p:par>
                          <p:cTn id="12" fill="hold">
                            <p:stCondLst>
                              <p:cond delay="1000"/>
                            </p:stCondLst>
                            <p:childTnLst>
                              <p:par>
                                <p:cTn id="13" presetID="18" presetClass="entr" presetSubtype="12"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strips(downLeft)">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532303" y="1068705"/>
            <a:ext cx="3416320" cy="523220"/>
          </a:xfrm>
          <a:prstGeom prst="rect">
            <a:avLst/>
          </a:prstGeom>
          <a:noFill/>
        </p:spPr>
        <p:txBody>
          <a:bodyPr wrap="none" rtlCol="0" anchor="t">
            <a:spAutoFit/>
          </a:bodyPr>
          <a:lstStyle/>
          <a:p>
            <a:r>
              <a:rPr lang="zh-CN" altLang="en-US" sz="2800" dirty="0">
                <a:solidFill>
                  <a:srgbClr val="002060"/>
                </a:solidFill>
                <a:latin typeface="思源黑体 CN Heavy" panose="020B0A00000000000000" pitchFamily="34" charset="-122"/>
                <a:ea typeface="思源黑体 CN Heavy" panose="020B0A00000000000000" pitchFamily="34" charset="-122"/>
                <a:sym typeface="+mn-ea"/>
              </a:rPr>
              <a:t>信息隐藏与数据加密</a:t>
            </a:r>
            <a:endParaRPr lang="zh-CN" altLang="en-US" sz="2800" dirty="0">
              <a:solidFill>
                <a:srgbClr val="002060"/>
              </a:solidFill>
              <a:latin typeface="思源黑体 CN Heavy" panose="020B0A00000000000000" pitchFamily="34" charset="-122"/>
              <a:ea typeface="思源黑体 CN Heavy" panose="020B0A00000000000000" pitchFamily="34" charset="-122"/>
              <a:sym typeface="+mn-ea"/>
            </a:endParaRPr>
          </a:p>
        </p:txBody>
      </p:sp>
      <p:grpSp>
        <p:nvGrpSpPr>
          <p:cNvPr id="14" name="组合 13"/>
          <p:cNvGrpSpPr/>
          <p:nvPr/>
        </p:nvGrpSpPr>
        <p:grpSpPr>
          <a:xfrm>
            <a:off x="2681665" y="2671875"/>
            <a:ext cx="7097630" cy="2181343"/>
            <a:chOff x="1076853" y="5080315"/>
            <a:chExt cx="5054600" cy="2654149"/>
          </a:xfrm>
        </p:grpSpPr>
        <p:cxnSp>
          <p:nvCxnSpPr>
            <p:cNvPr id="15" name="直接连接符 14"/>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6" name="矩形: 圆角 15"/>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7" name="矩形 16"/>
          <p:cNvSpPr/>
          <p:nvPr/>
        </p:nvSpPr>
        <p:spPr>
          <a:xfrm>
            <a:off x="2923734" y="3063740"/>
            <a:ext cx="6656034" cy="1493807"/>
          </a:xfrm>
          <a:prstGeom prst="rect">
            <a:avLst/>
          </a:prstGeom>
        </p:spPr>
        <p:txBody>
          <a:bodyPr wrap="square">
            <a:spAutoFit/>
          </a:bodyPr>
          <a:lstStyle/>
          <a:p>
            <a:pPr fontAlgn="base">
              <a:lnSpc>
                <a:spcPct val="130000"/>
              </a:lnSpc>
              <a:spcAft>
                <a:spcPct val="0"/>
              </a:spcAft>
              <a:defRPr/>
            </a:pPr>
            <a:r>
              <a:rPr lang="zh-CN" altLang="en-US" sz="2400" dirty="0">
                <a:latin typeface="+mn-ea"/>
              </a:rPr>
              <a:t>传统的密码技术与信息隐藏技术并不是互相矛盾、互相竞争的技术，而是有益的相互补充，在实际应用中可以相互配合。</a:t>
            </a:r>
            <a:endParaRPr lang="zh-CN" altLang="en-US" sz="2400" dirty="0">
              <a:latin typeface="+mn-ea"/>
            </a:endParaRPr>
          </a:p>
        </p:txBody>
      </p:sp>
      <p:sp>
        <p:nvSpPr>
          <p:cNvPr id="18" name="矩形 17"/>
          <p:cNvSpPr/>
          <p:nvPr/>
        </p:nvSpPr>
        <p:spPr>
          <a:xfrm>
            <a:off x="5121231" y="2066800"/>
            <a:ext cx="2396810" cy="523220"/>
          </a:xfrm>
          <a:prstGeom prst="rect">
            <a:avLst/>
          </a:prstGeom>
        </p:spPr>
        <p:txBody>
          <a:bodyPr wrap="none">
            <a:spAutoFit/>
          </a:bodyPr>
          <a:lstStyle/>
          <a:p>
            <a:r>
              <a:rPr lang="zh-CN" altLang="en-US" sz="2800" b="1" dirty="0">
                <a:solidFill>
                  <a:schemeClr val="tx1">
                    <a:lumMod val="85000"/>
                    <a:lumOff val="15000"/>
                  </a:schemeClr>
                </a:solidFill>
                <a:latin typeface="+mn-ea"/>
                <a:sym typeface="+mn-ea"/>
              </a:rPr>
              <a:t>两者的关系：</a:t>
            </a:r>
            <a:endParaRPr lang="zh-CN" altLang="en-US" sz="2800" b="1" dirty="0">
              <a:solidFill>
                <a:schemeClr val="tx1">
                  <a:lumMod val="85000"/>
                  <a:lumOff val="15000"/>
                </a:schemeClr>
              </a:solidFill>
            </a:endParaRPr>
          </a:p>
        </p:txBody>
      </p:sp>
      <p:grpSp>
        <p:nvGrpSpPr>
          <p:cNvPr id="24" name="组合 23"/>
          <p:cNvGrpSpPr/>
          <p:nvPr/>
        </p:nvGrpSpPr>
        <p:grpSpPr>
          <a:xfrm>
            <a:off x="2026249" y="1798728"/>
            <a:ext cx="3318781" cy="3637587"/>
            <a:chOff x="1419126" y="2735782"/>
            <a:chExt cx="3318781" cy="3637587"/>
          </a:xfrm>
        </p:grpSpPr>
        <p:grpSp>
          <p:nvGrpSpPr>
            <p:cNvPr id="25" name="组合 24"/>
            <p:cNvGrpSpPr/>
            <p:nvPr/>
          </p:nvGrpSpPr>
          <p:grpSpPr>
            <a:xfrm>
              <a:off x="1419126" y="2735782"/>
              <a:ext cx="3318781" cy="3637587"/>
              <a:chOff x="1980913" y="3125907"/>
              <a:chExt cx="3318781" cy="3637587"/>
            </a:xfrm>
          </p:grpSpPr>
          <p:sp>
            <p:nvSpPr>
              <p:cNvPr id="27" name="椭圆 26"/>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85000"/>
                      <a:lumOff val="15000"/>
                    </a:schemeClr>
                  </a:solidFill>
                </a:endParaRPr>
              </a:p>
            </p:txBody>
          </p:sp>
          <p:pic>
            <p:nvPicPr>
              <p:cNvPr id="28" name="图片 2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26" name="矩形 25"/>
            <p:cNvSpPr/>
            <p:nvPr/>
          </p:nvSpPr>
          <p:spPr>
            <a:xfrm>
              <a:off x="1890120" y="3608929"/>
              <a:ext cx="2529055" cy="1200329"/>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数据加密隐藏了信息的内容，让第三方看不懂；</a:t>
              </a:r>
              <a:endParaRPr lang="zh-CN" altLang="en-US" sz="2400" dirty="0">
                <a:solidFill>
                  <a:schemeClr val="tx1">
                    <a:lumMod val="85000"/>
                    <a:lumOff val="15000"/>
                  </a:schemeClr>
                </a:solidFill>
                <a:latin typeface="+mn-ea"/>
              </a:endParaRPr>
            </a:p>
          </p:txBody>
        </p:sp>
      </p:grpSp>
      <p:grpSp>
        <p:nvGrpSpPr>
          <p:cNvPr id="29" name="组合 28"/>
          <p:cNvGrpSpPr/>
          <p:nvPr/>
        </p:nvGrpSpPr>
        <p:grpSpPr>
          <a:xfrm>
            <a:off x="6846972" y="1823387"/>
            <a:ext cx="3318781" cy="3637587"/>
            <a:chOff x="1419126" y="2735782"/>
            <a:chExt cx="3318781" cy="3637587"/>
          </a:xfrm>
        </p:grpSpPr>
        <p:grpSp>
          <p:nvGrpSpPr>
            <p:cNvPr id="30" name="组合 29"/>
            <p:cNvGrpSpPr/>
            <p:nvPr/>
          </p:nvGrpSpPr>
          <p:grpSpPr>
            <a:xfrm>
              <a:off x="1419126" y="2735782"/>
              <a:ext cx="3318781" cy="3637587"/>
              <a:chOff x="1980913" y="3125907"/>
              <a:chExt cx="3318781" cy="3637587"/>
            </a:xfrm>
          </p:grpSpPr>
          <p:sp>
            <p:nvSpPr>
              <p:cNvPr id="32" name="椭圆 31"/>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85000"/>
                      <a:lumOff val="15000"/>
                    </a:schemeClr>
                  </a:solidFill>
                </a:endParaRPr>
              </a:p>
            </p:txBody>
          </p:sp>
          <p:pic>
            <p:nvPicPr>
              <p:cNvPr id="33" name="图片 32"/>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31" name="矩形 30"/>
            <p:cNvSpPr/>
            <p:nvPr/>
          </p:nvSpPr>
          <p:spPr>
            <a:xfrm>
              <a:off x="1637388" y="3496349"/>
              <a:ext cx="2996555" cy="1569660"/>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信息隐藏不但隐藏了信息的内容，而且隐藏了信息的存在，让第三方看不见。</a:t>
              </a:r>
              <a:endParaRPr lang="zh-CN" altLang="en-US" sz="24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xit" presetSubtype="0" fill="hold" nodeType="afterEffect">
                                  <p:stCondLst>
                                    <p:cond delay="0"/>
                                  </p:stCondLst>
                                  <p:childTnLst>
                                    <p:anim calcmode="lin" valueType="num">
                                      <p:cBhvr>
                                        <p:cTn id="6" dur="1000"/>
                                        <p:tgtEl>
                                          <p:spTgt spid="24"/>
                                        </p:tgtEl>
                                        <p:attrNameLst>
                                          <p:attrName>ppt_w</p:attrName>
                                        </p:attrNameLst>
                                      </p:cBhvr>
                                      <p:tavLst>
                                        <p:tav tm="0">
                                          <p:val>
                                            <p:strVal val="ppt_w"/>
                                          </p:val>
                                        </p:tav>
                                        <p:tav tm="100000">
                                          <p:val>
                                            <p:fltVal val="0"/>
                                          </p:val>
                                        </p:tav>
                                      </p:tavLst>
                                    </p:anim>
                                    <p:anim calcmode="lin" valueType="num">
                                      <p:cBhvr>
                                        <p:cTn id="7" dur="1000"/>
                                        <p:tgtEl>
                                          <p:spTgt spid="24"/>
                                        </p:tgtEl>
                                        <p:attrNameLst>
                                          <p:attrName>ppt_h</p:attrName>
                                        </p:attrNameLst>
                                      </p:cBhvr>
                                      <p:tavLst>
                                        <p:tav tm="0">
                                          <p:val>
                                            <p:strVal val="ppt_h"/>
                                          </p:val>
                                        </p:tav>
                                        <p:tav tm="100000">
                                          <p:val>
                                            <p:fltVal val="0"/>
                                          </p:val>
                                        </p:tav>
                                      </p:tavLst>
                                    </p:anim>
                                    <p:anim calcmode="lin" valueType="num">
                                      <p:cBhvr>
                                        <p:cTn id="8" dur="1000"/>
                                        <p:tgtEl>
                                          <p:spTgt spid="24"/>
                                        </p:tgtEl>
                                        <p:attrNameLst>
                                          <p:attrName>style.rotation</p:attrName>
                                        </p:attrNameLst>
                                      </p:cBhvr>
                                      <p:tavLst>
                                        <p:tav tm="0">
                                          <p:val>
                                            <p:fltVal val="0"/>
                                          </p:val>
                                        </p:tav>
                                        <p:tav tm="100000">
                                          <p:val>
                                            <p:fltVal val="90"/>
                                          </p:val>
                                        </p:tav>
                                      </p:tavLst>
                                    </p:anim>
                                    <p:animEffect transition="out" filter="fade">
                                      <p:cBhvr>
                                        <p:cTn id="9" dur="1000"/>
                                        <p:tgtEl>
                                          <p:spTgt spid="24"/>
                                        </p:tgtEl>
                                      </p:cBhvr>
                                    </p:animEffect>
                                    <p:set>
                                      <p:cBhvr>
                                        <p:cTn id="10" dur="1" fill="hold">
                                          <p:stCondLst>
                                            <p:cond delay="999"/>
                                          </p:stCondLst>
                                        </p:cTn>
                                        <p:tgtEl>
                                          <p:spTgt spid="24"/>
                                        </p:tgtEl>
                                        <p:attrNameLst>
                                          <p:attrName>style.visibility</p:attrName>
                                        </p:attrNameLst>
                                      </p:cBhvr>
                                      <p:to>
                                        <p:strVal val="hidden"/>
                                      </p:to>
                                    </p:set>
                                  </p:childTnLst>
                                </p:cTn>
                              </p:par>
                              <p:par>
                                <p:cTn id="11" presetID="31" presetClass="exit" presetSubtype="0" fill="hold" nodeType="withEffect">
                                  <p:stCondLst>
                                    <p:cond delay="0"/>
                                  </p:stCondLst>
                                  <p:childTnLst>
                                    <p:anim calcmode="lin" valueType="num">
                                      <p:cBhvr>
                                        <p:cTn id="12" dur="1000"/>
                                        <p:tgtEl>
                                          <p:spTgt spid="29"/>
                                        </p:tgtEl>
                                        <p:attrNameLst>
                                          <p:attrName>ppt_w</p:attrName>
                                        </p:attrNameLst>
                                      </p:cBhvr>
                                      <p:tavLst>
                                        <p:tav tm="0">
                                          <p:val>
                                            <p:strVal val="ppt_w"/>
                                          </p:val>
                                        </p:tav>
                                        <p:tav tm="100000">
                                          <p:val>
                                            <p:fltVal val="0"/>
                                          </p:val>
                                        </p:tav>
                                      </p:tavLst>
                                    </p:anim>
                                    <p:anim calcmode="lin" valueType="num">
                                      <p:cBhvr>
                                        <p:cTn id="13" dur="1000"/>
                                        <p:tgtEl>
                                          <p:spTgt spid="29"/>
                                        </p:tgtEl>
                                        <p:attrNameLst>
                                          <p:attrName>ppt_h</p:attrName>
                                        </p:attrNameLst>
                                      </p:cBhvr>
                                      <p:tavLst>
                                        <p:tav tm="0">
                                          <p:val>
                                            <p:strVal val="ppt_h"/>
                                          </p:val>
                                        </p:tav>
                                        <p:tav tm="100000">
                                          <p:val>
                                            <p:fltVal val="0"/>
                                          </p:val>
                                        </p:tav>
                                      </p:tavLst>
                                    </p:anim>
                                    <p:anim calcmode="lin" valueType="num">
                                      <p:cBhvr>
                                        <p:cTn id="14" dur="1000"/>
                                        <p:tgtEl>
                                          <p:spTgt spid="29"/>
                                        </p:tgtEl>
                                        <p:attrNameLst>
                                          <p:attrName>style.rotation</p:attrName>
                                        </p:attrNameLst>
                                      </p:cBhvr>
                                      <p:tavLst>
                                        <p:tav tm="0">
                                          <p:val>
                                            <p:fltVal val="0"/>
                                          </p:val>
                                        </p:tav>
                                        <p:tav tm="100000">
                                          <p:val>
                                            <p:fltVal val="90"/>
                                          </p:val>
                                        </p:tav>
                                      </p:tavLst>
                                    </p:anim>
                                    <p:animEffect transition="out" filter="fade">
                                      <p:cBhvr>
                                        <p:cTn id="15" dur="1000"/>
                                        <p:tgtEl>
                                          <p:spTgt spid="29"/>
                                        </p:tgtEl>
                                      </p:cBhvr>
                                    </p:animEffect>
                                    <p:set>
                                      <p:cBhvr>
                                        <p:cTn id="16" dur="1" fill="hold">
                                          <p:stCondLst>
                                            <p:cond delay="999"/>
                                          </p:stCondLst>
                                        </p:cTn>
                                        <p:tgtEl>
                                          <p:spTgt spid="29"/>
                                        </p:tgtEl>
                                        <p:attrNameLst>
                                          <p:attrName>style.visibility</p:attrName>
                                        </p:attrNameLst>
                                      </p:cBhvr>
                                      <p:to>
                                        <p:strVal val="hidden"/>
                                      </p:to>
                                    </p:se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childTnLst>
                          </p:cTn>
                        </p:par>
                        <p:par>
                          <p:cTn id="23" fill="hold">
                            <p:stCondLst>
                              <p:cond delay="1500"/>
                            </p:stCondLst>
                            <p:childTnLst>
                              <p:par>
                                <p:cTn id="24" presetID="17" presetClass="entr" presetSubtype="1" fill="hold"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ppt_x</p:attrName>
                                        </p:attrNameLst>
                                      </p:cBhvr>
                                      <p:tavLst>
                                        <p:tav tm="0">
                                          <p:val>
                                            <p:strVal val="#ppt_x"/>
                                          </p:val>
                                        </p:tav>
                                        <p:tav tm="100000">
                                          <p:val>
                                            <p:strVal val="#ppt_x"/>
                                          </p:val>
                                        </p:tav>
                                      </p:tavLst>
                                    </p:anim>
                                    <p:anim calcmode="lin" valueType="num">
                                      <p:cBhvr>
                                        <p:cTn id="27" dur="500" fill="hold"/>
                                        <p:tgtEl>
                                          <p:spTgt spid="14"/>
                                        </p:tgtEl>
                                        <p:attrNameLst>
                                          <p:attrName>ppt_y</p:attrName>
                                        </p:attrNameLst>
                                      </p:cBhvr>
                                      <p:tavLst>
                                        <p:tav tm="0">
                                          <p:val>
                                            <p:strVal val="#ppt_y-#ppt_h/2"/>
                                          </p:val>
                                        </p:tav>
                                        <p:tav tm="100000">
                                          <p:val>
                                            <p:strVal val="#ppt_y"/>
                                          </p:val>
                                        </p:tav>
                                      </p:tavLst>
                                    </p:anim>
                                    <p:anim calcmode="lin" valueType="num">
                                      <p:cBhvr>
                                        <p:cTn id="28" dur="500" fill="hold"/>
                                        <p:tgtEl>
                                          <p:spTgt spid="14"/>
                                        </p:tgtEl>
                                        <p:attrNameLst>
                                          <p:attrName>ppt_w</p:attrName>
                                        </p:attrNameLst>
                                      </p:cBhvr>
                                      <p:tavLst>
                                        <p:tav tm="0">
                                          <p:val>
                                            <p:strVal val="#ppt_w"/>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childTnLst>
                                </p:cTn>
                              </p:par>
                              <p:par>
                                <p:cTn id="30" presetID="22" presetClass="entr" presetSubtype="4"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6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59350" y="647038"/>
            <a:ext cx="3894134" cy="840284"/>
            <a:chOff x="3135993" y="1051060"/>
            <a:chExt cx="3894134" cy="840284"/>
          </a:xfrm>
        </p:grpSpPr>
        <p:sp>
          <p:nvSpPr>
            <p:cNvPr id="7" name="矩形: 圆角 6"/>
            <p:cNvSpPr/>
            <p:nvPr/>
          </p:nvSpPr>
          <p:spPr>
            <a:xfrm>
              <a:off x="3839427" y="1280937"/>
              <a:ext cx="3190700"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8" name="矩形 7"/>
            <p:cNvSpPr/>
            <p:nvPr/>
          </p:nvSpPr>
          <p:spPr>
            <a:xfrm>
              <a:off x="3972879" y="1333399"/>
              <a:ext cx="3057247"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眼见不一定为实！</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6</a:t>
              </a:r>
              <a:endParaRPr lang="zh-CN" altLang="en-US" sz="4800" b="1" i="1" dirty="0">
                <a:solidFill>
                  <a:schemeClr val="accent5">
                    <a:lumMod val="50000"/>
                  </a:schemeClr>
                </a:solidFill>
                <a:latin typeface="+mj-lt"/>
              </a:endParaRPr>
            </a:p>
          </p:txBody>
        </p:sp>
        <p:cxnSp>
          <p:nvCxnSpPr>
            <p:cNvPr id="10" name="直接连接符 9"/>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1288378" y="1855816"/>
            <a:ext cx="9539279" cy="3684588"/>
            <a:chOff x="1962782" y="3317604"/>
            <a:chExt cx="9539279" cy="3684588"/>
          </a:xfrm>
        </p:grpSpPr>
        <p:sp>
          <p:nvSpPr>
            <p:cNvPr id="12" name="矩形: 圆角 11"/>
            <p:cNvSpPr/>
            <p:nvPr/>
          </p:nvSpPr>
          <p:spPr>
            <a:xfrm>
              <a:off x="1962782" y="3317604"/>
              <a:ext cx="9539279" cy="368458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430063" y="3650918"/>
              <a:ext cx="8622053" cy="2861310"/>
            </a:xfrm>
            <a:prstGeom prst="rect">
              <a:avLst/>
            </a:prstGeom>
          </p:spPr>
          <p:txBody>
            <a:bodyPr wrap="square">
              <a:spAutoFit/>
            </a:bodyPr>
            <a:lstStyle/>
            <a:p>
              <a:pPr fontAlgn="base">
                <a:lnSpc>
                  <a:spcPct val="150000"/>
                </a:lnSpc>
                <a:spcAft>
                  <a:spcPct val="0"/>
                </a:spcAft>
                <a:defRPr/>
              </a:pPr>
              <a:r>
                <a:rPr lang="zh-CN" altLang="en-US" sz="2400" dirty="0">
                  <a:latin typeface="+mn-ea"/>
                </a:rPr>
                <a:t>    中国自古就有这样的谚语，叫做“耳听是虚，眼见为实”，“百闻不如一见”，英语中也有“</a:t>
              </a:r>
              <a:r>
                <a:rPr lang="en-US" altLang="zh-CN" sz="2400" dirty="0"/>
                <a:t>Seeing is believing</a:t>
              </a:r>
              <a:r>
                <a:rPr lang="en-US" altLang="zh-CN" sz="2400" dirty="0">
                  <a:latin typeface="+mn-ea"/>
                </a:rPr>
                <a:t>”</a:t>
              </a:r>
              <a:r>
                <a:rPr lang="zh-CN" altLang="en-US" sz="2400" dirty="0">
                  <a:latin typeface="+mn-ea"/>
                </a:rPr>
                <a:t>的说法。这些都表明</a:t>
              </a:r>
              <a:r>
                <a:rPr lang="zh-CN" altLang="en-US" sz="2400" dirty="0">
                  <a:solidFill>
                    <a:srgbClr val="0F73EE"/>
                  </a:solidFill>
                  <a:latin typeface="+mn-ea"/>
                </a:rPr>
                <a:t>人们往往过分相信自己的眼睛</a:t>
              </a:r>
              <a:r>
                <a:rPr lang="zh-CN" altLang="en-US" sz="2400" dirty="0">
                  <a:latin typeface="+mn-ea"/>
                </a:rPr>
                <a:t>，而这正是信息隐藏技术得以存在和发展的重要基础，在这一研究领域，大量事实告诉人们：眼见不一定为实！</a:t>
              </a:r>
              <a:endParaRPr lang="zh-CN" altLang="en-US" sz="2400" dirty="0">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barn(inVertical)">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36554" y="1927927"/>
            <a:ext cx="8316147" cy="950418"/>
            <a:chOff x="2449254" y="2284640"/>
            <a:chExt cx="8316147" cy="950418"/>
          </a:xfrm>
        </p:grpSpPr>
        <p:sp>
          <p:nvSpPr>
            <p:cNvPr id="5" name="矩形: 圆角 4"/>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6" name="矩形 5"/>
            <p:cNvSpPr/>
            <p:nvPr/>
          </p:nvSpPr>
          <p:spPr>
            <a:xfrm>
              <a:off x="3148908" y="2363903"/>
              <a:ext cx="7263527" cy="830997"/>
            </a:xfrm>
            <a:prstGeom prst="rect">
              <a:avLst/>
            </a:prstGeom>
          </p:spPr>
          <p:txBody>
            <a:bodyPr wrap="none">
              <a:spAutoFit/>
            </a:bodyPr>
            <a:lstStyle/>
            <a:p>
              <a:pPr fontAlgn="base">
                <a:spcAft>
                  <a:spcPct val="0"/>
                </a:spcAft>
                <a:defRPr/>
              </a:pPr>
              <a:r>
                <a:rPr lang="zh-CN" altLang="en-US" sz="2400" dirty="0">
                  <a:latin typeface="+mn-ea"/>
                </a:rPr>
                <a:t>信息隐藏</a:t>
              </a:r>
              <a:r>
                <a:rPr lang="en-US" altLang="zh-CN" sz="2400" dirty="0"/>
                <a:t>(Information Hiding)</a:t>
              </a:r>
              <a:endParaRPr lang="en-US" altLang="zh-CN" sz="2400" dirty="0"/>
            </a:p>
            <a:p>
              <a:pPr fontAlgn="base">
                <a:spcAft>
                  <a:spcPct val="0"/>
                </a:spcAft>
                <a:defRPr/>
              </a:pPr>
              <a:r>
                <a:rPr lang="zh-CN" altLang="en-US" sz="2400" dirty="0">
                  <a:latin typeface="+mn-ea"/>
                </a:rPr>
                <a:t>通过对载体进行难以被感知的改动，从而嵌入信息。</a:t>
              </a:r>
              <a:endParaRPr lang="zh-CN" altLang="en-US" sz="2400" dirty="0">
                <a:latin typeface="+mn-ea"/>
              </a:endParaRPr>
            </a:p>
          </p:txBody>
        </p:sp>
      </p:grpSp>
      <p:grpSp>
        <p:nvGrpSpPr>
          <p:cNvPr id="7" name="组合 6"/>
          <p:cNvGrpSpPr/>
          <p:nvPr/>
        </p:nvGrpSpPr>
        <p:grpSpPr>
          <a:xfrm>
            <a:off x="1580160" y="1739255"/>
            <a:ext cx="1341632" cy="1341632"/>
            <a:chOff x="1882937" y="2051686"/>
            <a:chExt cx="1438016" cy="1438016"/>
          </a:xfrm>
        </p:grpSpPr>
        <p:sp>
          <p:nvSpPr>
            <p:cNvPr id="8" name="椭圆 7"/>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9" name="矩形 8"/>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信息</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隐藏</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0" name="组合 9"/>
          <p:cNvGrpSpPr/>
          <p:nvPr/>
        </p:nvGrpSpPr>
        <p:grpSpPr>
          <a:xfrm>
            <a:off x="2436554" y="3412224"/>
            <a:ext cx="8316147" cy="2131089"/>
            <a:chOff x="2449254" y="2284639"/>
            <a:chExt cx="8316147" cy="2131089"/>
          </a:xfrm>
        </p:grpSpPr>
        <p:sp>
          <p:nvSpPr>
            <p:cNvPr id="11" name="矩形: 圆角 10"/>
            <p:cNvSpPr/>
            <p:nvPr/>
          </p:nvSpPr>
          <p:spPr>
            <a:xfrm>
              <a:off x="2449254" y="2284639"/>
              <a:ext cx="8316147" cy="2131089"/>
            </a:xfrm>
            <a:prstGeom prst="roundRect">
              <a:avLst>
                <a:gd name="adj" fmla="val 8116"/>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2" name="矩形 11"/>
            <p:cNvSpPr/>
            <p:nvPr/>
          </p:nvSpPr>
          <p:spPr>
            <a:xfrm>
              <a:off x="3148907" y="2363903"/>
              <a:ext cx="7616493" cy="1938992"/>
            </a:xfrm>
            <a:prstGeom prst="rect">
              <a:avLst/>
            </a:prstGeom>
          </p:spPr>
          <p:txBody>
            <a:bodyPr wrap="square">
              <a:spAutoFit/>
            </a:bodyPr>
            <a:lstStyle/>
            <a:p>
              <a:pPr fontAlgn="base">
                <a:spcAft>
                  <a:spcPct val="0"/>
                </a:spcAft>
                <a:defRPr/>
              </a:pPr>
              <a:r>
                <a:rPr lang="zh-CN" altLang="en-US" sz="2400" dirty="0">
                  <a:latin typeface="+mn-ea"/>
                </a:rPr>
                <a:t>隐写术</a:t>
              </a:r>
              <a:r>
                <a:rPr lang="en-US" altLang="zh-CN" sz="2400" dirty="0"/>
                <a:t>(Steganography)</a:t>
              </a:r>
              <a:r>
                <a:rPr lang="zh-CN" altLang="en-US" sz="2400" dirty="0">
                  <a:latin typeface="+mn-ea"/>
                </a:rPr>
                <a:t>：</a:t>
              </a:r>
              <a:endParaRPr lang="en-US" altLang="zh-CN" sz="2400" dirty="0">
                <a:latin typeface="+mn-ea"/>
              </a:endParaRPr>
            </a:p>
            <a:p>
              <a:pPr fontAlgn="base">
                <a:spcAft>
                  <a:spcPct val="0"/>
                </a:spcAft>
                <a:defRPr/>
              </a:pPr>
              <a:r>
                <a:rPr lang="zh-CN" altLang="en-US" sz="2400" dirty="0">
                  <a:latin typeface="+mn-ea"/>
                </a:rPr>
                <a:t>隐写术是通过对载体进行难以被感知的改动，从而嵌</a:t>
              </a:r>
              <a:endParaRPr lang="en-US" altLang="zh-CN" sz="2400" dirty="0">
                <a:latin typeface="+mn-ea"/>
              </a:endParaRPr>
            </a:p>
            <a:p>
              <a:pPr fontAlgn="base">
                <a:spcAft>
                  <a:spcPct val="0"/>
                </a:spcAft>
                <a:defRPr/>
              </a:pPr>
              <a:r>
                <a:rPr lang="zh-CN" altLang="en-US" sz="2400" dirty="0">
                  <a:latin typeface="+mn-ea"/>
                </a:rPr>
                <a:t>入秘密信息的技术。</a:t>
              </a:r>
              <a:r>
                <a:rPr lang="en-US" altLang="zh-CN" sz="2400" dirty="0"/>
                <a:t>Steganography</a:t>
              </a:r>
              <a:r>
                <a:rPr lang="zh-CN" altLang="en-US" sz="2400" dirty="0">
                  <a:latin typeface="+mn-ea"/>
                </a:rPr>
                <a:t>来自于希腊词根</a:t>
              </a:r>
              <a:r>
                <a:rPr lang="en-US" altLang="zh-CN" sz="2400" dirty="0">
                  <a:latin typeface="+mn-ea"/>
                </a:rPr>
                <a:t>:</a:t>
              </a:r>
              <a:endParaRPr lang="en-US" altLang="zh-CN" sz="2400" dirty="0">
                <a:latin typeface="+mn-ea"/>
              </a:endParaRPr>
            </a:p>
            <a:p>
              <a:pPr fontAlgn="base">
                <a:spcAft>
                  <a:spcPct val="0"/>
                </a:spcAft>
                <a:defRPr/>
              </a:pPr>
              <a:r>
                <a:rPr lang="en-US" altLang="zh-CN" sz="2400" dirty="0" err="1"/>
                <a:t>steganos</a:t>
              </a:r>
              <a:r>
                <a:rPr lang="zh-CN" altLang="en-US" sz="2400" dirty="0">
                  <a:latin typeface="+mn-ea"/>
                </a:rPr>
                <a:t>和</a:t>
              </a:r>
              <a:r>
                <a:rPr lang="en-US" altLang="zh-CN" sz="2400" dirty="0" err="1"/>
                <a:t>graphie</a:t>
              </a:r>
              <a:r>
                <a:rPr lang="zh-CN" altLang="en-US" sz="2400" dirty="0">
                  <a:latin typeface="+mn-ea"/>
                </a:rPr>
                <a:t>。</a:t>
              </a:r>
              <a:r>
                <a:rPr lang="en-US" altLang="zh-CN" sz="2400" dirty="0" err="1"/>
                <a:t>Steganos</a:t>
              </a:r>
              <a:r>
                <a:rPr lang="zh-CN" altLang="en-US" sz="2400" dirty="0">
                  <a:latin typeface="+mn-ea"/>
                </a:rPr>
                <a:t>指有遮盖物的；</a:t>
              </a:r>
              <a:r>
                <a:rPr lang="en-US" altLang="zh-CN" sz="2400" dirty="0" err="1"/>
                <a:t>graphie</a:t>
              </a:r>
              <a:r>
                <a:rPr lang="zh-CN" altLang="en-US" sz="2400" dirty="0">
                  <a:latin typeface="+mn-ea"/>
                </a:rPr>
                <a:t>指写。因此，</a:t>
              </a:r>
              <a:r>
                <a:rPr lang="en-US" altLang="zh-CN" sz="2400" dirty="0"/>
                <a:t>Steganography</a:t>
              </a:r>
              <a:r>
                <a:rPr lang="zh-CN" altLang="en-US" sz="2400" dirty="0">
                  <a:latin typeface="+mn-ea"/>
                </a:rPr>
                <a:t>的字面意思即为隐写。</a:t>
              </a:r>
              <a:endParaRPr lang="zh-CN" altLang="en-US" sz="2400" dirty="0">
                <a:latin typeface="+mn-ea"/>
              </a:endParaRPr>
            </a:p>
          </p:txBody>
        </p:sp>
      </p:grpSp>
      <p:grpSp>
        <p:nvGrpSpPr>
          <p:cNvPr id="13" name="组合 12"/>
          <p:cNvGrpSpPr/>
          <p:nvPr/>
        </p:nvGrpSpPr>
        <p:grpSpPr>
          <a:xfrm>
            <a:off x="1580160" y="3712617"/>
            <a:ext cx="1341632" cy="1341632"/>
            <a:chOff x="1882937" y="2051686"/>
            <a:chExt cx="1438016" cy="1438016"/>
          </a:xfrm>
        </p:grpSpPr>
        <p:sp>
          <p:nvSpPr>
            <p:cNvPr id="14" name="椭圆 13"/>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5" name="矩形 14"/>
            <p:cNvSpPr/>
            <p:nvPr/>
          </p:nvSpPr>
          <p:spPr>
            <a:xfrm>
              <a:off x="2020247" y="2523278"/>
              <a:ext cx="1187595" cy="494831"/>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隐写术</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28" name="组合 27"/>
          <p:cNvGrpSpPr/>
          <p:nvPr/>
        </p:nvGrpSpPr>
        <p:grpSpPr>
          <a:xfrm>
            <a:off x="4877821" y="684198"/>
            <a:ext cx="2728912" cy="791052"/>
            <a:chOff x="824072" y="1564267"/>
            <a:chExt cx="2728912" cy="791052"/>
          </a:xfrm>
        </p:grpSpPr>
        <p:sp>
          <p:nvSpPr>
            <p:cNvPr id="29" name="矩形: 圆角 28"/>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701522"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名词术语</a:t>
              </a:r>
              <a:endParaRPr lang="zh-CN" altLang="en-US" sz="2800" dirty="0">
                <a:solidFill>
                  <a:schemeClr val="bg1"/>
                </a:solidFill>
                <a:latin typeface="+mj-ea"/>
                <a:ea typeface="+mj-ea"/>
              </a:endParaRPr>
            </a:p>
          </p:txBody>
        </p:sp>
        <p:pic>
          <p:nvPicPr>
            <p:cNvPr id="31" name="图片 30"/>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650"/>
                                        <p:tgtEl>
                                          <p:spTgt spid="7"/>
                                        </p:tgtEl>
                                      </p:cBhvr>
                                    </p:animEffect>
                                  </p:childTnLst>
                                </p:cTn>
                              </p:par>
                              <p:par>
                                <p:cTn id="12" presetID="22" presetClass="entr" presetSubtype="8"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childTnLst>
                          </p:cTn>
                        </p:par>
                        <p:par>
                          <p:cTn id="15" fill="hold">
                            <p:stCondLst>
                              <p:cond delay="1500"/>
                            </p:stCondLst>
                            <p:childTnLst>
                              <p:par>
                                <p:cTn id="16" presetID="21" presetClass="entr" presetSubtype="1"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heel(1)">
                                      <p:cBhvr>
                                        <p:cTn id="18" dur="650"/>
                                        <p:tgtEl>
                                          <p:spTgt spid="13"/>
                                        </p:tgtEl>
                                      </p:cBhvr>
                                    </p:animEffect>
                                  </p:childTnLst>
                                </p:cTn>
                              </p:par>
                              <p:par>
                                <p:cTn id="19" presetID="22" presetClass="entr" presetSubtype="8"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left)">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36554" y="1927927"/>
            <a:ext cx="8316147" cy="950418"/>
            <a:chOff x="2449254" y="2284640"/>
            <a:chExt cx="8316147" cy="950418"/>
          </a:xfrm>
        </p:grpSpPr>
        <p:sp>
          <p:nvSpPr>
            <p:cNvPr id="5" name="矩形: 圆角 4"/>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6" name="矩形 5"/>
            <p:cNvSpPr/>
            <p:nvPr/>
          </p:nvSpPr>
          <p:spPr>
            <a:xfrm>
              <a:off x="3148908" y="2363903"/>
              <a:ext cx="7263527" cy="830997"/>
            </a:xfrm>
            <a:prstGeom prst="rect">
              <a:avLst/>
            </a:prstGeom>
          </p:spPr>
          <p:txBody>
            <a:bodyPr wrap="none">
              <a:spAutoFit/>
            </a:bodyPr>
            <a:lstStyle/>
            <a:p>
              <a:pPr fontAlgn="base">
                <a:spcAft>
                  <a:spcPct val="0"/>
                </a:spcAft>
                <a:defRPr/>
              </a:pPr>
              <a:r>
                <a:rPr lang="zh-CN" altLang="en-US" sz="2400" dirty="0">
                  <a:latin typeface="+mn-ea"/>
                </a:rPr>
                <a:t>信息隐藏</a:t>
              </a:r>
              <a:r>
                <a:rPr lang="en-US" altLang="zh-CN" sz="2400" dirty="0"/>
                <a:t>(Information Hiding)</a:t>
              </a:r>
              <a:endParaRPr lang="en-US" altLang="zh-CN" sz="2400" dirty="0"/>
            </a:p>
            <a:p>
              <a:pPr fontAlgn="base">
                <a:spcAft>
                  <a:spcPct val="0"/>
                </a:spcAft>
                <a:defRPr/>
              </a:pPr>
              <a:r>
                <a:rPr lang="zh-CN" altLang="en-US" sz="2400" dirty="0">
                  <a:latin typeface="+mn-ea"/>
                </a:rPr>
                <a:t>通过对载体进行难以被感知的改动，从而嵌入信息。</a:t>
              </a:r>
              <a:endParaRPr lang="zh-CN" altLang="en-US" sz="2400" dirty="0">
                <a:latin typeface="+mn-ea"/>
              </a:endParaRPr>
            </a:p>
          </p:txBody>
        </p:sp>
      </p:grpSp>
      <p:grpSp>
        <p:nvGrpSpPr>
          <p:cNvPr id="7" name="组合 6"/>
          <p:cNvGrpSpPr/>
          <p:nvPr/>
        </p:nvGrpSpPr>
        <p:grpSpPr>
          <a:xfrm>
            <a:off x="1580160" y="1739255"/>
            <a:ext cx="1341632" cy="1341632"/>
            <a:chOff x="1882937" y="2051686"/>
            <a:chExt cx="1438016" cy="1438016"/>
          </a:xfrm>
        </p:grpSpPr>
        <p:sp>
          <p:nvSpPr>
            <p:cNvPr id="8" name="椭圆 7"/>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9" name="矩形 8"/>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信息</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隐藏</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0" name="组合 9"/>
          <p:cNvGrpSpPr/>
          <p:nvPr/>
        </p:nvGrpSpPr>
        <p:grpSpPr>
          <a:xfrm>
            <a:off x="2436554" y="3412224"/>
            <a:ext cx="8316147" cy="2131089"/>
            <a:chOff x="2449254" y="2284639"/>
            <a:chExt cx="8316147" cy="2131089"/>
          </a:xfrm>
        </p:grpSpPr>
        <p:sp>
          <p:nvSpPr>
            <p:cNvPr id="11" name="矩形: 圆角 10"/>
            <p:cNvSpPr/>
            <p:nvPr/>
          </p:nvSpPr>
          <p:spPr>
            <a:xfrm>
              <a:off x="2449254" y="2284639"/>
              <a:ext cx="8316147" cy="2131089"/>
            </a:xfrm>
            <a:prstGeom prst="roundRect">
              <a:avLst>
                <a:gd name="adj" fmla="val 8116"/>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2" name="矩形 11"/>
            <p:cNvSpPr/>
            <p:nvPr/>
          </p:nvSpPr>
          <p:spPr>
            <a:xfrm>
              <a:off x="3148907" y="2363903"/>
              <a:ext cx="7616493" cy="1938992"/>
            </a:xfrm>
            <a:prstGeom prst="rect">
              <a:avLst/>
            </a:prstGeom>
          </p:spPr>
          <p:txBody>
            <a:bodyPr wrap="square">
              <a:spAutoFit/>
            </a:bodyPr>
            <a:lstStyle/>
            <a:p>
              <a:pPr fontAlgn="base">
                <a:spcAft>
                  <a:spcPct val="0"/>
                </a:spcAft>
                <a:defRPr/>
              </a:pPr>
              <a:r>
                <a:rPr lang="zh-CN" altLang="en-US" sz="2400" dirty="0">
                  <a:latin typeface="+mn-ea"/>
                </a:rPr>
                <a:t>隐写术</a:t>
              </a:r>
              <a:r>
                <a:rPr lang="en-US" altLang="zh-CN" sz="2400" dirty="0"/>
                <a:t>(Steganography)</a:t>
              </a:r>
              <a:r>
                <a:rPr lang="zh-CN" altLang="en-US" sz="2400" dirty="0">
                  <a:latin typeface="+mn-ea"/>
                </a:rPr>
                <a:t>：</a:t>
              </a:r>
              <a:endParaRPr lang="en-US" altLang="zh-CN" sz="2400" dirty="0">
                <a:latin typeface="+mn-ea"/>
              </a:endParaRPr>
            </a:p>
            <a:p>
              <a:pPr fontAlgn="base">
                <a:spcAft>
                  <a:spcPct val="0"/>
                </a:spcAft>
                <a:defRPr/>
              </a:pPr>
              <a:r>
                <a:rPr lang="zh-CN" altLang="en-US" sz="2400" dirty="0">
                  <a:latin typeface="+mn-ea"/>
                </a:rPr>
                <a:t>隐写术是通过对载体进行难以被感知的改动，从而嵌</a:t>
              </a:r>
              <a:endParaRPr lang="en-US" altLang="zh-CN" sz="2400" dirty="0">
                <a:latin typeface="+mn-ea"/>
              </a:endParaRPr>
            </a:p>
            <a:p>
              <a:pPr fontAlgn="base">
                <a:spcAft>
                  <a:spcPct val="0"/>
                </a:spcAft>
                <a:defRPr/>
              </a:pPr>
              <a:r>
                <a:rPr lang="zh-CN" altLang="en-US" sz="2400" dirty="0">
                  <a:latin typeface="+mn-ea"/>
                </a:rPr>
                <a:t>入秘密信息的技术。</a:t>
              </a:r>
              <a:r>
                <a:rPr lang="en-US" altLang="zh-CN" sz="2400" dirty="0"/>
                <a:t>Steganography</a:t>
              </a:r>
              <a:r>
                <a:rPr lang="zh-CN" altLang="en-US" sz="2400" dirty="0">
                  <a:latin typeface="+mn-ea"/>
                </a:rPr>
                <a:t>来自于希腊词根</a:t>
              </a:r>
              <a:r>
                <a:rPr lang="en-US" altLang="zh-CN" sz="2400" dirty="0">
                  <a:latin typeface="+mn-ea"/>
                </a:rPr>
                <a:t>:</a:t>
              </a:r>
              <a:endParaRPr lang="en-US" altLang="zh-CN" sz="2400" dirty="0">
                <a:latin typeface="+mn-ea"/>
              </a:endParaRPr>
            </a:p>
            <a:p>
              <a:pPr fontAlgn="base">
                <a:spcAft>
                  <a:spcPct val="0"/>
                </a:spcAft>
                <a:defRPr/>
              </a:pPr>
              <a:r>
                <a:rPr lang="en-US" altLang="zh-CN" sz="2400" dirty="0" err="1"/>
                <a:t>steganos</a:t>
              </a:r>
              <a:r>
                <a:rPr lang="zh-CN" altLang="en-US" sz="2400" dirty="0">
                  <a:latin typeface="+mn-ea"/>
                </a:rPr>
                <a:t>和</a:t>
              </a:r>
              <a:r>
                <a:rPr lang="en-US" altLang="zh-CN" sz="2400" dirty="0" err="1"/>
                <a:t>graphie</a:t>
              </a:r>
              <a:r>
                <a:rPr lang="zh-CN" altLang="en-US" sz="2400" dirty="0">
                  <a:latin typeface="+mn-ea"/>
                </a:rPr>
                <a:t>。</a:t>
              </a:r>
              <a:r>
                <a:rPr lang="en-US" altLang="zh-CN" sz="2400" dirty="0" err="1"/>
                <a:t>Steganos</a:t>
              </a:r>
              <a:r>
                <a:rPr lang="zh-CN" altLang="en-US" sz="2400" dirty="0">
                  <a:latin typeface="+mn-ea"/>
                </a:rPr>
                <a:t>指有遮盖物的；</a:t>
              </a:r>
              <a:r>
                <a:rPr lang="en-US" altLang="zh-CN" sz="2400" dirty="0" err="1"/>
                <a:t>graphie</a:t>
              </a:r>
              <a:r>
                <a:rPr lang="zh-CN" altLang="en-US" sz="2400" dirty="0">
                  <a:latin typeface="+mn-ea"/>
                </a:rPr>
                <a:t>指写。因此，</a:t>
              </a:r>
              <a:r>
                <a:rPr lang="en-US" altLang="zh-CN" sz="2400" dirty="0"/>
                <a:t>Steganography</a:t>
              </a:r>
              <a:r>
                <a:rPr lang="zh-CN" altLang="en-US" sz="2400" dirty="0">
                  <a:latin typeface="+mn-ea"/>
                </a:rPr>
                <a:t>的字面意思即为隐写。</a:t>
              </a:r>
              <a:endParaRPr lang="zh-CN" altLang="en-US" sz="2400" dirty="0">
                <a:latin typeface="+mn-ea"/>
              </a:endParaRPr>
            </a:p>
          </p:txBody>
        </p:sp>
      </p:grpSp>
      <p:grpSp>
        <p:nvGrpSpPr>
          <p:cNvPr id="13" name="组合 12"/>
          <p:cNvGrpSpPr/>
          <p:nvPr/>
        </p:nvGrpSpPr>
        <p:grpSpPr>
          <a:xfrm>
            <a:off x="1580160" y="3712617"/>
            <a:ext cx="1341632" cy="1341632"/>
            <a:chOff x="1882937" y="2051686"/>
            <a:chExt cx="1438016" cy="1438016"/>
          </a:xfrm>
        </p:grpSpPr>
        <p:sp>
          <p:nvSpPr>
            <p:cNvPr id="14" name="椭圆 13"/>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5" name="矩形 14"/>
            <p:cNvSpPr/>
            <p:nvPr/>
          </p:nvSpPr>
          <p:spPr>
            <a:xfrm>
              <a:off x="2020247" y="2523278"/>
              <a:ext cx="1187595" cy="494831"/>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隐写术</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6" name="组合 15"/>
          <p:cNvGrpSpPr/>
          <p:nvPr/>
        </p:nvGrpSpPr>
        <p:grpSpPr>
          <a:xfrm>
            <a:off x="2436553" y="1734361"/>
            <a:ext cx="8316147" cy="1722010"/>
            <a:chOff x="2449254" y="2284640"/>
            <a:chExt cx="8316147" cy="1722010"/>
          </a:xfrm>
        </p:grpSpPr>
        <p:sp>
          <p:nvSpPr>
            <p:cNvPr id="17" name="矩形: 圆角 16"/>
            <p:cNvSpPr/>
            <p:nvPr/>
          </p:nvSpPr>
          <p:spPr>
            <a:xfrm>
              <a:off x="2449254" y="2284640"/>
              <a:ext cx="8316147" cy="1722010"/>
            </a:xfrm>
            <a:prstGeom prst="roundRect">
              <a:avLst>
                <a:gd name="adj" fmla="val 8165"/>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8" name="矩形 17"/>
            <p:cNvSpPr/>
            <p:nvPr/>
          </p:nvSpPr>
          <p:spPr>
            <a:xfrm>
              <a:off x="3148908" y="2363903"/>
              <a:ext cx="7571303" cy="1569660"/>
            </a:xfrm>
            <a:prstGeom prst="rect">
              <a:avLst/>
            </a:prstGeom>
          </p:spPr>
          <p:txBody>
            <a:bodyPr wrap="none">
              <a:spAutoFit/>
            </a:bodyPr>
            <a:lstStyle/>
            <a:p>
              <a:pPr fontAlgn="base">
                <a:spcAft>
                  <a:spcPct val="0"/>
                </a:spcAft>
                <a:defRPr/>
              </a:pPr>
              <a:r>
                <a:rPr lang="zh-CN" altLang="en-US" sz="2400" dirty="0">
                  <a:latin typeface="+mn-ea"/>
                </a:rPr>
                <a:t>数字水印</a:t>
              </a:r>
              <a:r>
                <a:rPr lang="en-US" altLang="zh-CN" sz="2400" dirty="0"/>
                <a:t>(Digital Watermarking)</a:t>
              </a:r>
              <a:endParaRPr lang="en-US" altLang="zh-CN" sz="2400" dirty="0"/>
            </a:p>
            <a:p>
              <a:pPr fontAlgn="base">
                <a:spcAft>
                  <a:spcPct val="0"/>
                </a:spcAft>
                <a:defRPr/>
              </a:pPr>
              <a:r>
                <a:rPr lang="zh-CN" altLang="en-US" sz="2400" dirty="0">
                  <a:latin typeface="+mn-ea"/>
                </a:rPr>
                <a:t>是通过对载体进行难以被感知的改动，从而嵌入与载体</a:t>
              </a:r>
              <a:endParaRPr lang="en-US" altLang="zh-CN" sz="2400" dirty="0">
                <a:latin typeface="+mn-ea"/>
              </a:endParaRPr>
            </a:p>
            <a:p>
              <a:pPr fontAlgn="base">
                <a:spcAft>
                  <a:spcPct val="0"/>
                </a:spcAft>
                <a:defRPr/>
              </a:pPr>
              <a:r>
                <a:rPr lang="zh-CN" altLang="en-US" sz="2400" dirty="0">
                  <a:latin typeface="+mn-ea"/>
                </a:rPr>
                <a:t>有关的信息，嵌入的信息不一定是秘密的，也有可能是</a:t>
              </a:r>
              <a:endParaRPr lang="en-US" altLang="zh-CN" sz="2400" dirty="0">
                <a:latin typeface="+mn-ea"/>
              </a:endParaRPr>
            </a:p>
            <a:p>
              <a:pPr fontAlgn="base">
                <a:spcAft>
                  <a:spcPct val="0"/>
                </a:spcAft>
                <a:defRPr/>
              </a:pPr>
              <a:r>
                <a:rPr lang="zh-CN" altLang="en-US" sz="2400" dirty="0">
                  <a:latin typeface="+mn-ea"/>
                </a:rPr>
                <a:t>可见的。</a:t>
              </a:r>
              <a:endParaRPr lang="zh-CN" altLang="en-US" sz="2400" dirty="0">
                <a:latin typeface="+mn-ea"/>
              </a:endParaRPr>
            </a:p>
          </p:txBody>
        </p:sp>
      </p:grpSp>
      <p:grpSp>
        <p:nvGrpSpPr>
          <p:cNvPr id="19" name="组合 18"/>
          <p:cNvGrpSpPr/>
          <p:nvPr/>
        </p:nvGrpSpPr>
        <p:grpSpPr>
          <a:xfrm>
            <a:off x="1580159" y="1924550"/>
            <a:ext cx="1341632" cy="1341632"/>
            <a:chOff x="1882937" y="2051686"/>
            <a:chExt cx="1438016" cy="1438016"/>
          </a:xfrm>
        </p:grpSpPr>
        <p:sp>
          <p:nvSpPr>
            <p:cNvPr id="20" name="椭圆 19"/>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1" name="矩形 20"/>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数字</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水印</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22" name="组合 21"/>
          <p:cNvGrpSpPr/>
          <p:nvPr/>
        </p:nvGrpSpPr>
        <p:grpSpPr>
          <a:xfrm>
            <a:off x="2436553" y="3952334"/>
            <a:ext cx="8316147" cy="1035616"/>
            <a:chOff x="2449254" y="2284640"/>
            <a:chExt cx="8316147" cy="1035616"/>
          </a:xfrm>
        </p:grpSpPr>
        <p:sp>
          <p:nvSpPr>
            <p:cNvPr id="23" name="矩形: 圆角 22"/>
            <p:cNvSpPr/>
            <p:nvPr/>
          </p:nvSpPr>
          <p:spPr>
            <a:xfrm>
              <a:off x="2449254" y="2284640"/>
              <a:ext cx="8316147" cy="1035616"/>
            </a:xfrm>
            <a:prstGeom prst="roundRect">
              <a:avLst>
                <a:gd name="adj" fmla="val 8116"/>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4" name="矩形 23"/>
            <p:cNvSpPr/>
            <p:nvPr/>
          </p:nvSpPr>
          <p:spPr>
            <a:xfrm>
              <a:off x="3148907" y="2363903"/>
              <a:ext cx="7616493" cy="830997"/>
            </a:xfrm>
            <a:prstGeom prst="rect">
              <a:avLst/>
            </a:prstGeom>
          </p:spPr>
          <p:txBody>
            <a:bodyPr wrap="square">
              <a:spAutoFit/>
            </a:bodyPr>
            <a:lstStyle/>
            <a:p>
              <a:pPr fontAlgn="base">
                <a:spcAft>
                  <a:spcPct val="0"/>
                </a:spcAft>
                <a:defRPr/>
              </a:pPr>
              <a:r>
                <a:rPr lang="zh-CN" altLang="en-US" sz="2400" dirty="0">
                  <a:latin typeface="+mn-ea"/>
                </a:rPr>
                <a:t>隐写分析</a:t>
              </a:r>
              <a:r>
                <a:rPr lang="en-US" altLang="zh-CN" sz="2400" dirty="0"/>
                <a:t>(</a:t>
              </a:r>
              <a:r>
                <a:rPr lang="en-US" altLang="zh-CN" sz="2400" dirty="0" err="1"/>
                <a:t>Steganalysis</a:t>
              </a:r>
              <a:r>
                <a:rPr lang="en-US" altLang="zh-CN" sz="2400" dirty="0"/>
                <a:t>)</a:t>
              </a:r>
              <a:r>
                <a:rPr lang="zh-CN" altLang="en-US" sz="2400" dirty="0">
                  <a:latin typeface="+mn-ea"/>
                </a:rPr>
                <a:t>是检测、提取、破坏隐写对象中秘密信息的技术。</a:t>
              </a:r>
              <a:endParaRPr lang="zh-CN" altLang="en-US" sz="2400" dirty="0">
                <a:latin typeface="+mn-ea"/>
              </a:endParaRPr>
            </a:p>
          </p:txBody>
        </p:sp>
      </p:grpSp>
      <p:grpSp>
        <p:nvGrpSpPr>
          <p:cNvPr id="25" name="组合 24"/>
          <p:cNvGrpSpPr/>
          <p:nvPr/>
        </p:nvGrpSpPr>
        <p:grpSpPr>
          <a:xfrm>
            <a:off x="1580159" y="3746073"/>
            <a:ext cx="1341632" cy="1341632"/>
            <a:chOff x="1882937" y="2051686"/>
            <a:chExt cx="1438016" cy="1438016"/>
          </a:xfrm>
        </p:grpSpPr>
        <p:sp>
          <p:nvSpPr>
            <p:cNvPr id="26" name="椭圆 25"/>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7" name="矩形 26"/>
            <p:cNvSpPr/>
            <p:nvPr/>
          </p:nvSpPr>
          <p:spPr>
            <a:xfrm>
              <a:off x="2185192" y="2352074"/>
              <a:ext cx="857708"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隐写</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分析</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28" name="组合 27"/>
          <p:cNvGrpSpPr/>
          <p:nvPr/>
        </p:nvGrpSpPr>
        <p:grpSpPr>
          <a:xfrm>
            <a:off x="4877821" y="684198"/>
            <a:ext cx="2728912" cy="791052"/>
            <a:chOff x="824072" y="1564267"/>
            <a:chExt cx="2728912" cy="791052"/>
          </a:xfrm>
        </p:grpSpPr>
        <p:sp>
          <p:nvSpPr>
            <p:cNvPr id="29" name="矩形: 圆角 28"/>
            <p:cNvSpPr/>
            <p:nvPr/>
          </p:nvSpPr>
          <p:spPr>
            <a:xfrm>
              <a:off x="824072" y="1740416"/>
              <a:ext cx="272891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701522"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名词术语</a:t>
              </a:r>
              <a:endParaRPr lang="zh-CN" altLang="en-US" sz="2800" dirty="0">
                <a:solidFill>
                  <a:schemeClr val="bg1"/>
                </a:solidFill>
                <a:latin typeface="+mj-ea"/>
                <a:ea typeface="+mj-ea"/>
              </a:endParaRPr>
            </a:p>
          </p:txBody>
        </p:sp>
        <p:pic>
          <p:nvPicPr>
            <p:cNvPr id="31" name="图片 30"/>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xit" presetSubtype="10" fill="hold" nodeType="after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strVal val="ppt_h"/>
                                          </p:val>
                                        </p:tav>
                                      </p:tavLst>
                                    </p:anim>
                                    <p:set>
                                      <p:cBhvr>
                                        <p:cTn id="8" dur="1" fill="hold">
                                          <p:stCondLst>
                                            <p:cond delay="499"/>
                                          </p:stCondLst>
                                        </p:cTn>
                                        <p:tgtEl>
                                          <p:spTgt spid="7"/>
                                        </p:tgtEl>
                                        <p:attrNameLst>
                                          <p:attrName>style.visibility</p:attrName>
                                        </p:attrNameLst>
                                      </p:cBhvr>
                                      <p:to>
                                        <p:strVal val="hidden"/>
                                      </p:to>
                                    </p:set>
                                  </p:childTnLst>
                                </p:cTn>
                              </p:par>
                              <p:par>
                                <p:cTn id="9" presetID="17" presetClass="exit" presetSubtype="10" fill="hold" nodeType="withEffect">
                                  <p:stCondLst>
                                    <p:cond delay="0"/>
                                  </p:stCondLst>
                                  <p:childTnLst>
                                    <p:anim calcmode="lin" valueType="num">
                                      <p:cBhvr>
                                        <p:cTn id="10" dur="500"/>
                                        <p:tgtEl>
                                          <p:spTgt spid="4"/>
                                        </p:tgtEl>
                                        <p:attrNameLst>
                                          <p:attrName>ppt_w</p:attrName>
                                        </p:attrNameLst>
                                      </p:cBhvr>
                                      <p:tavLst>
                                        <p:tav tm="0">
                                          <p:val>
                                            <p:strVal val="ppt_w"/>
                                          </p:val>
                                        </p:tav>
                                        <p:tav tm="100000">
                                          <p:val>
                                            <p:fltVal val="0"/>
                                          </p:val>
                                        </p:tav>
                                      </p:tavLst>
                                    </p:anim>
                                    <p:anim calcmode="lin" valueType="num">
                                      <p:cBhvr>
                                        <p:cTn id="11" dur="500"/>
                                        <p:tgtEl>
                                          <p:spTgt spid="4"/>
                                        </p:tgtEl>
                                        <p:attrNameLst>
                                          <p:attrName>ppt_h</p:attrName>
                                        </p:attrNameLst>
                                      </p:cBhvr>
                                      <p:tavLst>
                                        <p:tav tm="0">
                                          <p:val>
                                            <p:strVal val="ppt_h"/>
                                          </p:val>
                                        </p:tav>
                                        <p:tav tm="100000">
                                          <p:val>
                                            <p:strVal val="ppt_h"/>
                                          </p:val>
                                        </p:tav>
                                      </p:tavLst>
                                    </p:anim>
                                    <p:set>
                                      <p:cBhvr>
                                        <p:cTn id="12" dur="1" fill="hold">
                                          <p:stCondLst>
                                            <p:cond delay="499"/>
                                          </p:stCondLst>
                                        </p:cTn>
                                        <p:tgtEl>
                                          <p:spTgt spid="4"/>
                                        </p:tgtEl>
                                        <p:attrNameLst>
                                          <p:attrName>style.visibility</p:attrName>
                                        </p:attrNameLst>
                                      </p:cBhvr>
                                      <p:to>
                                        <p:strVal val="hidden"/>
                                      </p:to>
                                    </p:set>
                                  </p:childTnLst>
                                </p:cTn>
                              </p:par>
                              <p:par>
                                <p:cTn id="13" presetID="17" presetClass="exit" presetSubtype="10" fill="hold" nodeType="withEffect">
                                  <p:stCondLst>
                                    <p:cond delay="0"/>
                                  </p:stCondLst>
                                  <p:childTnLst>
                                    <p:anim calcmode="lin" valueType="num">
                                      <p:cBhvr>
                                        <p:cTn id="14" dur="500"/>
                                        <p:tgtEl>
                                          <p:spTgt spid="13"/>
                                        </p:tgtEl>
                                        <p:attrNameLst>
                                          <p:attrName>ppt_w</p:attrName>
                                        </p:attrNameLst>
                                      </p:cBhvr>
                                      <p:tavLst>
                                        <p:tav tm="0">
                                          <p:val>
                                            <p:strVal val="ppt_w"/>
                                          </p:val>
                                        </p:tav>
                                        <p:tav tm="100000">
                                          <p:val>
                                            <p:fltVal val="0"/>
                                          </p:val>
                                        </p:tav>
                                      </p:tavLst>
                                    </p:anim>
                                    <p:anim calcmode="lin" valueType="num">
                                      <p:cBhvr>
                                        <p:cTn id="15" dur="500"/>
                                        <p:tgtEl>
                                          <p:spTgt spid="13"/>
                                        </p:tgtEl>
                                        <p:attrNameLst>
                                          <p:attrName>ppt_h</p:attrName>
                                        </p:attrNameLst>
                                      </p:cBhvr>
                                      <p:tavLst>
                                        <p:tav tm="0">
                                          <p:val>
                                            <p:strVal val="ppt_h"/>
                                          </p:val>
                                        </p:tav>
                                        <p:tav tm="100000">
                                          <p:val>
                                            <p:strVal val="ppt_h"/>
                                          </p:val>
                                        </p:tav>
                                      </p:tavLst>
                                    </p:anim>
                                    <p:set>
                                      <p:cBhvr>
                                        <p:cTn id="16" dur="1" fill="hold">
                                          <p:stCondLst>
                                            <p:cond delay="499"/>
                                          </p:stCondLst>
                                        </p:cTn>
                                        <p:tgtEl>
                                          <p:spTgt spid="13"/>
                                        </p:tgtEl>
                                        <p:attrNameLst>
                                          <p:attrName>style.visibility</p:attrName>
                                        </p:attrNameLst>
                                      </p:cBhvr>
                                      <p:to>
                                        <p:strVal val="hidden"/>
                                      </p:to>
                                    </p:set>
                                  </p:childTnLst>
                                </p:cTn>
                              </p:par>
                              <p:par>
                                <p:cTn id="17" presetID="17" presetClass="exit" presetSubtype="10" fill="hold" nodeType="withEffect">
                                  <p:stCondLst>
                                    <p:cond delay="0"/>
                                  </p:stCondLst>
                                  <p:childTnLst>
                                    <p:anim calcmode="lin" valueType="num">
                                      <p:cBhvr>
                                        <p:cTn id="18" dur="500"/>
                                        <p:tgtEl>
                                          <p:spTgt spid="10"/>
                                        </p:tgtEl>
                                        <p:attrNameLst>
                                          <p:attrName>ppt_w</p:attrName>
                                        </p:attrNameLst>
                                      </p:cBhvr>
                                      <p:tavLst>
                                        <p:tav tm="0">
                                          <p:val>
                                            <p:strVal val="ppt_w"/>
                                          </p:val>
                                        </p:tav>
                                        <p:tav tm="100000">
                                          <p:val>
                                            <p:fltVal val="0"/>
                                          </p:val>
                                        </p:tav>
                                      </p:tavLst>
                                    </p:anim>
                                    <p:anim calcmode="lin" valueType="num">
                                      <p:cBhvr>
                                        <p:cTn id="19" dur="500"/>
                                        <p:tgtEl>
                                          <p:spTgt spid="10"/>
                                        </p:tgtEl>
                                        <p:attrNameLst>
                                          <p:attrName>ppt_h</p:attrName>
                                        </p:attrNameLst>
                                      </p:cBhvr>
                                      <p:tavLst>
                                        <p:tav tm="0">
                                          <p:val>
                                            <p:strVal val="ppt_h"/>
                                          </p:val>
                                        </p:tav>
                                        <p:tav tm="100000">
                                          <p:val>
                                            <p:strVal val="ppt_h"/>
                                          </p:val>
                                        </p:tav>
                                      </p:tavLst>
                                    </p:anim>
                                    <p:set>
                                      <p:cBhvr>
                                        <p:cTn id="20" dur="1" fill="hold">
                                          <p:stCondLst>
                                            <p:cond delay="499"/>
                                          </p:stCondLst>
                                        </p:cTn>
                                        <p:tgtEl>
                                          <p:spTgt spid="10"/>
                                        </p:tgtEl>
                                        <p:attrNameLst>
                                          <p:attrName>style.visibility</p:attrName>
                                        </p:attrNameLst>
                                      </p:cBhvr>
                                      <p:to>
                                        <p:strVal val="hidden"/>
                                      </p:to>
                                    </p:set>
                                  </p:childTnLst>
                                </p:cTn>
                              </p:par>
                            </p:childTnLst>
                          </p:cTn>
                        </p:par>
                        <p:par>
                          <p:cTn id="21" fill="hold">
                            <p:stCondLst>
                              <p:cond delay="500"/>
                            </p:stCondLst>
                            <p:childTnLst>
                              <p:par>
                                <p:cTn id="22" presetID="21" presetClass="entr" presetSubtype="1"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wheel(1)">
                                      <p:cBhvr>
                                        <p:cTn id="24" dur="650"/>
                                        <p:tgtEl>
                                          <p:spTgt spid="19"/>
                                        </p:tgtEl>
                                      </p:cBhvr>
                                    </p:animEffect>
                                  </p:childTnLst>
                                </p:cTn>
                              </p:par>
                              <p:par>
                                <p:cTn id="25" presetID="22" presetClass="entr" presetSubtype="8"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1500"/>
                            </p:stCondLst>
                            <p:childTnLst>
                              <p:par>
                                <p:cTn id="29" presetID="21" presetClass="entr" presetSubtype="1"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heel(1)">
                                      <p:cBhvr>
                                        <p:cTn id="31" dur="650"/>
                                        <p:tgtEl>
                                          <p:spTgt spid="25"/>
                                        </p:tgtEl>
                                      </p:cBhvr>
                                    </p:animEffect>
                                  </p:childTnLst>
                                </p:cTn>
                              </p:par>
                              <p:par>
                                <p:cTn id="32" presetID="22" presetClass="entr" presetSubtype="8"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left)">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61370" y="2143454"/>
            <a:ext cx="2467365" cy="2467365"/>
            <a:chOff x="1061370" y="2012828"/>
            <a:chExt cx="2467365" cy="2467365"/>
          </a:xfrm>
        </p:grpSpPr>
        <p:sp>
          <p:nvSpPr>
            <p:cNvPr id="5" name="椭圆 4"/>
            <p:cNvSpPr/>
            <p:nvPr/>
          </p:nvSpPr>
          <p:spPr>
            <a:xfrm>
              <a:off x="1061370" y="2012828"/>
              <a:ext cx="2467365" cy="2467365"/>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Rectangle 2"/>
            <p:cNvSpPr txBox="1"/>
            <p:nvPr/>
          </p:nvSpPr>
          <p:spPr>
            <a:xfrm>
              <a:off x="1264417" y="2528418"/>
              <a:ext cx="2098460" cy="1561742"/>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charset="-122"/>
                </a:rPr>
                <a:t>根据载体的特征选择合适的信息隐藏算法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charset="-122"/>
              </a:endParaRPr>
            </a:p>
          </p:txBody>
        </p:sp>
      </p:grpSp>
      <p:grpSp>
        <p:nvGrpSpPr>
          <p:cNvPr id="7" name="Group 36"/>
          <p:cNvGrpSpPr/>
          <p:nvPr/>
        </p:nvGrpSpPr>
        <p:grpSpPr>
          <a:xfrm>
            <a:off x="535451" y="1811495"/>
            <a:ext cx="3359333" cy="3305324"/>
            <a:chOff x="6869300" y="3848083"/>
            <a:chExt cx="2609417" cy="2567465"/>
          </a:xfrm>
          <a:solidFill>
            <a:srgbClr val="0F73EE"/>
          </a:solidFill>
        </p:grpSpPr>
        <p:sp>
          <p:nvSpPr>
            <p:cNvPr id="8" name="Freeform 9"/>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9" name="Freeform 10"/>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0" name="组合 9"/>
          <p:cNvGrpSpPr/>
          <p:nvPr/>
        </p:nvGrpSpPr>
        <p:grpSpPr>
          <a:xfrm>
            <a:off x="4054654" y="1430934"/>
            <a:ext cx="3259020" cy="763004"/>
            <a:chOff x="4397979" y="1511803"/>
            <a:chExt cx="3259020" cy="763004"/>
          </a:xfrm>
        </p:grpSpPr>
        <p:sp>
          <p:nvSpPr>
            <p:cNvPr id="11" name="矩形: 圆角 10"/>
            <p:cNvSpPr/>
            <p:nvPr/>
          </p:nvSpPr>
          <p:spPr>
            <a:xfrm>
              <a:off x="4512179" y="1596162"/>
              <a:ext cx="3012791"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2" name="组合 11"/>
            <p:cNvGrpSpPr/>
            <p:nvPr/>
          </p:nvGrpSpPr>
          <p:grpSpPr>
            <a:xfrm>
              <a:off x="4397979" y="1511803"/>
              <a:ext cx="3259020" cy="763004"/>
              <a:chOff x="4397979" y="1511803"/>
              <a:chExt cx="3259020" cy="763004"/>
            </a:xfrm>
          </p:grpSpPr>
          <p:sp>
            <p:nvSpPr>
              <p:cNvPr id="13"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14" name="矩形 13"/>
              <p:cNvSpPr/>
              <p:nvPr/>
            </p:nvSpPr>
            <p:spPr>
              <a:xfrm>
                <a:off x="4599752" y="1511803"/>
                <a:ext cx="305724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信息隐藏的载体：</a:t>
                </a:r>
                <a:endPar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15" name="矩形 14"/>
          <p:cNvSpPr/>
          <p:nvPr/>
        </p:nvSpPr>
        <p:spPr>
          <a:xfrm>
            <a:off x="6766023" y="1478546"/>
            <a:ext cx="5106725" cy="830997"/>
          </a:xfrm>
          <a:prstGeom prst="rect">
            <a:avLst/>
          </a:prstGeom>
        </p:spPr>
        <p:txBody>
          <a:bodyPr wrap="square">
            <a:spAutoFit/>
          </a:bodyPr>
          <a:lstStyle/>
          <a:p>
            <a:pPr lvl="1"/>
            <a:r>
              <a:rPr lang="zh-CN" altLang="en-US" sz="2400" dirty="0">
                <a:latin typeface="+mn-ea"/>
              </a:rPr>
              <a:t>图像、音频、视频、网络协议、文本和各类数据等。</a:t>
            </a:r>
            <a:endParaRPr lang="zh-CN" altLang="en-US" sz="2400" dirty="0">
              <a:latin typeface="+mn-ea"/>
            </a:endParaRPr>
          </a:p>
        </p:txBody>
      </p:sp>
      <p:grpSp>
        <p:nvGrpSpPr>
          <p:cNvPr id="16" name="组合 15"/>
          <p:cNvGrpSpPr/>
          <p:nvPr/>
        </p:nvGrpSpPr>
        <p:grpSpPr>
          <a:xfrm>
            <a:off x="4054654" y="2684444"/>
            <a:ext cx="1988533" cy="763004"/>
            <a:chOff x="4397979" y="1511803"/>
            <a:chExt cx="1988533" cy="763004"/>
          </a:xfrm>
        </p:grpSpPr>
        <p:sp>
          <p:nvSpPr>
            <p:cNvPr id="17" name="矩形: 圆角 16"/>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8" name="组合 17"/>
            <p:cNvGrpSpPr/>
            <p:nvPr/>
          </p:nvGrpSpPr>
          <p:grpSpPr>
            <a:xfrm>
              <a:off x="4397979" y="1511803"/>
              <a:ext cx="1822730" cy="763004"/>
              <a:chOff x="4397979" y="1511803"/>
              <a:chExt cx="1822730" cy="763004"/>
            </a:xfrm>
          </p:grpSpPr>
          <p:sp>
            <p:nvSpPr>
              <p:cNvPr id="19"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20" name="矩形 19"/>
              <p:cNvSpPr/>
              <p:nvPr/>
            </p:nvSpPr>
            <p:spPr>
              <a:xfrm>
                <a:off x="4599752" y="1511803"/>
                <a:ext cx="162095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有冗余：</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21" name="矩形 20"/>
          <p:cNvSpPr/>
          <p:nvPr/>
        </p:nvSpPr>
        <p:spPr>
          <a:xfrm>
            <a:off x="5828877" y="2684444"/>
            <a:ext cx="5710042" cy="1200329"/>
          </a:xfrm>
          <a:prstGeom prst="rect">
            <a:avLst/>
          </a:prstGeom>
        </p:spPr>
        <p:txBody>
          <a:bodyPr wrap="square">
            <a:spAutoFit/>
          </a:bodyPr>
          <a:lstStyle/>
          <a:p>
            <a:pPr lvl="1"/>
            <a:r>
              <a:rPr lang="zh-CN" altLang="en-US" sz="2400" dirty="0">
                <a:latin typeface="+mn-ea"/>
              </a:rPr>
              <a:t>图像、视频、音频中的信息隐藏，大部分是利用了人类感观对于这些载体信号的冗余来隐藏信息。</a:t>
            </a:r>
            <a:endParaRPr lang="zh-CN" altLang="en-US" sz="2400" dirty="0">
              <a:latin typeface="+mn-ea"/>
            </a:endParaRPr>
          </a:p>
        </p:txBody>
      </p:sp>
      <p:grpSp>
        <p:nvGrpSpPr>
          <p:cNvPr id="22" name="组合 21"/>
          <p:cNvGrpSpPr/>
          <p:nvPr/>
        </p:nvGrpSpPr>
        <p:grpSpPr>
          <a:xfrm>
            <a:off x="4054654" y="4161827"/>
            <a:ext cx="1988533" cy="763004"/>
            <a:chOff x="4397979" y="1511803"/>
            <a:chExt cx="1988533" cy="763004"/>
          </a:xfrm>
        </p:grpSpPr>
        <p:sp>
          <p:nvSpPr>
            <p:cNvPr id="23" name="矩形: 圆角 22"/>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24" name="组合 23"/>
            <p:cNvGrpSpPr/>
            <p:nvPr/>
          </p:nvGrpSpPr>
          <p:grpSpPr>
            <a:xfrm>
              <a:off x="4397979" y="1511803"/>
              <a:ext cx="1822730" cy="763004"/>
              <a:chOff x="4397979" y="1511803"/>
              <a:chExt cx="1822730" cy="763004"/>
            </a:xfrm>
          </p:grpSpPr>
          <p:sp>
            <p:nvSpPr>
              <p:cNvPr id="25"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26" name="矩形 25"/>
              <p:cNvSpPr/>
              <p:nvPr/>
            </p:nvSpPr>
            <p:spPr>
              <a:xfrm>
                <a:off x="4599752" y="1511803"/>
                <a:ext cx="162095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无冗余：</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27" name="矩形 26"/>
          <p:cNvSpPr/>
          <p:nvPr/>
        </p:nvSpPr>
        <p:spPr>
          <a:xfrm>
            <a:off x="5828877" y="4167752"/>
            <a:ext cx="5710042" cy="1569660"/>
          </a:xfrm>
          <a:prstGeom prst="rect">
            <a:avLst/>
          </a:prstGeom>
        </p:spPr>
        <p:txBody>
          <a:bodyPr wrap="square">
            <a:spAutoFit/>
          </a:bodyPr>
          <a:lstStyle/>
          <a:p>
            <a:pPr lvl="1"/>
            <a:r>
              <a:rPr lang="zh-CN" altLang="en-US" sz="2400" dirty="0">
                <a:latin typeface="+mn-ea"/>
              </a:rPr>
              <a:t>文本、网络协议和各类数据等就无法利用冗余度来隐藏信息，因此在这些没有冗余度或者冗余度很小的载体中隐藏信息，就需要采用其他方法。</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par>
                                <p:cTn id="11" presetID="53" presetClass="entr" presetSubtype="16"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500"/>
                            </p:stCondLst>
                            <p:childTnLst>
                              <p:par>
                                <p:cTn id="17" presetID="17"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ppt_w/2"/>
                                          </p:val>
                                        </p:tav>
                                        <p:tav tm="100000">
                                          <p:val>
                                            <p:strVal val="#ppt_x"/>
                                          </p:val>
                                        </p:tav>
                                      </p:tavLst>
                                    </p:anim>
                                    <p:anim calcmode="lin" valueType="num">
                                      <p:cBhvr>
                                        <p:cTn id="20" dur="500" fill="hold"/>
                                        <p:tgtEl>
                                          <p:spTgt spid="10"/>
                                        </p:tgtEl>
                                        <p:attrNameLst>
                                          <p:attrName>ppt_y</p:attrName>
                                        </p:attrNameLst>
                                      </p:cBhvr>
                                      <p:tavLst>
                                        <p:tav tm="0">
                                          <p:val>
                                            <p:strVal val="#ppt_y"/>
                                          </p:val>
                                        </p:tav>
                                        <p:tav tm="100000">
                                          <p:val>
                                            <p:strVal val="#ppt_y"/>
                                          </p:val>
                                        </p:tav>
                                      </p:tavLst>
                                    </p:anim>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strVal val="#ppt_h"/>
                                          </p:val>
                                        </p:tav>
                                        <p:tav tm="100000">
                                          <p:val>
                                            <p:strVal val="#ppt_h"/>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par>
                          <p:cTn id="27" fill="hold">
                            <p:stCondLst>
                              <p:cond delay="1500"/>
                            </p:stCondLst>
                            <p:childTnLst>
                              <p:par>
                                <p:cTn id="28" presetID="17" presetClass="entr" presetSubtype="8"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p:cTn id="30" dur="500" fill="hold"/>
                                        <p:tgtEl>
                                          <p:spTgt spid="16"/>
                                        </p:tgtEl>
                                        <p:attrNameLst>
                                          <p:attrName>ppt_x</p:attrName>
                                        </p:attrNameLst>
                                      </p:cBhvr>
                                      <p:tavLst>
                                        <p:tav tm="0">
                                          <p:val>
                                            <p:strVal val="#ppt_x-#ppt_w/2"/>
                                          </p:val>
                                        </p:tav>
                                        <p:tav tm="100000">
                                          <p:val>
                                            <p:strVal val="#ppt_x"/>
                                          </p:val>
                                        </p:tav>
                                      </p:tavLst>
                                    </p:anim>
                                    <p:anim calcmode="lin" valueType="num">
                                      <p:cBhvr>
                                        <p:cTn id="31" dur="500" fill="hold"/>
                                        <p:tgtEl>
                                          <p:spTgt spid="16"/>
                                        </p:tgtEl>
                                        <p:attrNameLst>
                                          <p:attrName>ppt_y</p:attrName>
                                        </p:attrNameLst>
                                      </p:cBhvr>
                                      <p:tavLst>
                                        <p:tav tm="0">
                                          <p:val>
                                            <p:strVal val="#ppt_y"/>
                                          </p:val>
                                        </p:tav>
                                        <p:tav tm="100000">
                                          <p:val>
                                            <p:strVal val="#ppt_y"/>
                                          </p:val>
                                        </p:tav>
                                      </p:tavLst>
                                    </p:anim>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strVal val="#ppt_h"/>
                                          </p:val>
                                        </p:tav>
                                        <p:tav tm="100000">
                                          <p:val>
                                            <p:strVal val="#ppt_h"/>
                                          </p:val>
                                        </p:tav>
                                      </p:tavLst>
                                    </p:anim>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par>
                          <p:cTn id="38" fill="hold">
                            <p:stCondLst>
                              <p:cond delay="2500"/>
                            </p:stCondLst>
                            <p:childTnLst>
                              <p:par>
                                <p:cTn id="39" presetID="17" presetClass="entr" presetSubtype="8" fill="hold" nodeType="after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ppt_x</p:attrName>
                                        </p:attrNameLst>
                                      </p:cBhvr>
                                      <p:tavLst>
                                        <p:tav tm="0">
                                          <p:val>
                                            <p:strVal val="#ppt_x-#ppt_w/2"/>
                                          </p:val>
                                        </p:tav>
                                        <p:tav tm="100000">
                                          <p:val>
                                            <p:strVal val="#ppt_x"/>
                                          </p:val>
                                        </p:tav>
                                      </p:tavLst>
                                    </p:anim>
                                    <p:anim calcmode="lin" valueType="num">
                                      <p:cBhvr>
                                        <p:cTn id="42" dur="500" fill="hold"/>
                                        <p:tgtEl>
                                          <p:spTgt spid="22"/>
                                        </p:tgtEl>
                                        <p:attrNameLst>
                                          <p:attrName>ppt_y</p:attrName>
                                        </p:attrNameLst>
                                      </p:cBhvr>
                                      <p:tavLst>
                                        <p:tav tm="0">
                                          <p:val>
                                            <p:strVal val="#ppt_y"/>
                                          </p:val>
                                        </p:tav>
                                        <p:tav tm="100000">
                                          <p:val>
                                            <p:strVal val="#ppt_y"/>
                                          </p:val>
                                        </p:tav>
                                      </p:tavLst>
                                    </p:anim>
                                    <p:anim calcmode="lin" valueType="num">
                                      <p:cBhvr>
                                        <p:cTn id="43" dur="500" fill="hold"/>
                                        <p:tgtEl>
                                          <p:spTgt spid="22"/>
                                        </p:tgtEl>
                                        <p:attrNameLst>
                                          <p:attrName>ppt_w</p:attrName>
                                        </p:attrNameLst>
                                      </p:cBhvr>
                                      <p:tavLst>
                                        <p:tav tm="0">
                                          <p:val>
                                            <p:fltVal val="0"/>
                                          </p:val>
                                        </p:tav>
                                        <p:tav tm="100000">
                                          <p:val>
                                            <p:strVal val="#ppt_w"/>
                                          </p:val>
                                        </p:tav>
                                      </p:tavLst>
                                    </p:anim>
                                    <p:anim calcmode="lin" valueType="num">
                                      <p:cBhvr>
                                        <p:cTn id="44" dur="500" fill="hold"/>
                                        <p:tgtEl>
                                          <p:spTgt spid="22"/>
                                        </p:tgtEl>
                                        <p:attrNameLst>
                                          <p:attrName>ppt_h</p:attrName>
                                        </p:attrNameLst>
                                      </p:cBhvr>
                                      <p:tavLst>
                                        <p:tav tm="0">
                                          <p:val>
                                            <p:strVal val="#ppt_h"/>
                                          </p:val>
                                        </p:tav>
                                        <p:tav tm="100000">
                                          <p:val>
                                            <p:strVal val="#ppt_h"/>
                                          </p:val>
                                        </p:tav>
                                      </p:tavLst>
                                    </p:anim>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dirty="0">
                <a:solidFill>
                  <a:srgbClr val="002060"/>
                </a:solidFill>
                <a:effectLst/>
                <a:latin typeface="思源黑体 CN Heavy" panose="020B0A00000000000000" pitchFamily="34" charset="-122"/>
                <a:ea typeface="思源黑体 CN Heavy" panose="020B0A00000000000000" pitchFamily="34" charset="-122"/>
                <a:cs typeface="+mn-ea"/>
                <a:sym typeface="+mn-lt"/>
              </a:rPr>
              <a:t>什么是信息隐藏</a:t>
            </a:r>
            <a:endParaRPr lang="zh-CN" altLang="en-US" sz="4000" dirty="0">
              <a:solidFill>
                <a:srgbClr val="002060"/>
              </a:solidFill>
              <a:effectLst/>
              <a:latin typeface="思源黑体 CN Heavy" panose="020B0A00000000000000" pitchFamily="34" charset="-122"/>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097598" y="1681240"/>
            <a:ext cx="10133110" cy="829945"/>
          </a:xfrm>
          <a:prstGeom prst="rect">
            <a:avLst/>
          </a:prstGeom>
          <a:noFill/>
          <a:ln w="9525">
            <a:noFill/>
          </a:ln>
        </p:spPr>
        <p:txBody>
          <a:bodyPr wrap="square">
            <a:spAutoFit/>
          </a:bodyPr>
          <a:lstStyle/>
          <a:p>
            <a:pPr fontAlgn="auto"/>
            <a:r>
              <a:rPr lang="en-US" altLang="zh-CN" sz="2400" dirty="0">
                <a:solidFill>
                  <a:srgbClr val="0F73EE"/>
                </a:solidFill>
                <a:latin typeface="+mn-ea"/>
                <a:cs typeface="黑体" panose="02010609060101010101" charset="-122"/>
              </a:rPr>
              <a:t>    </a:t>
            </a:r>
            <a:r>
              <a:rPr lang="zh-CN" sz="2400" dirty="0">
                <a:solidFill>
                  <a:srgbClr val="0F73EE"/>
                </a:solidFill>
                <a:latin typeface="+mn-ea"/>
                <a:cs typeface="黑体" panose="02010609060101010101" charset="-122"/>
              </a:rPr>
              <a:t>隐写术与数字水印</a:t>
            </a:r>
            <a:r>
              <a:rPr lang="zh-CN" sz="2400" dirty="0">
                <a:solidFill>
                  <a:schemeClr val="tx1">
                    <a:lumMod val="85000"/>
                    <a:lumOff val="15000"/>
                  </a:schemeClr>
                </a:solidFill>
                <a:latin typeface="+mn-ea"/>
                <a:cs typeface="黑体" panose="02010609060101010101" charset="-122"/>
              </a:rPr>
              <a:t>采用的原理都是将一定量的信息嵌入到载体数据中，但由于应用环境和应用场合的不同，对具体的性能要求不同：</a:t>
            </a:r>
            <a:endParaRPr lang="zh-CN" altLang="en-US" sz="2800" dirty="0">
              <a:solidFill>
                <a:schemeClr val="tx1">
                  <a:lumMod val="85000"/>
                  <a:lumOff val="15000"/>
                </a:schemeClr>
              </a:solidFill>
              <a:latin typeface="+mn-ea"/>
              <a:cs typeface="黑体" panose="02010609060101010101" charset="-122"/>
            </a:endParaRPr>
          </a:p>
        </p:txBody>
      </p:sp>
      <p:sp>
        <p:nvSpPr>
          <p:cNvPr id="2" name="文本框 1"/>
          <p:cNvSpPr txBox="1"/>
          <p:nvPr/>
        </p:nvSpPr>
        <p:spPr>
          <a:xfrm>
            <a:off x="3814158" y="955454"/>
            <a:ext cx="4852610" cy="523220"/>
          </a:xfrm>
          <a:prstGeom prst="rect">
            <a:avLst/>
          </a:prstGeom>
          <a:noFill/>
        </p:spPr>
        <p:txBody>
          <a:bodyPr wrap="none" rtlCol="0" anchor="t">
            <a:spAutoFit/>
          </a:bodyPr>
          <a:lstStyle/>
          <a:p>
            <a:r>
              <a:rPr lang="zh-CN" sz="2800" dirty="0">
                <a:solidFill>
                  <a:srgbClr val="002060"/>
                </a:solidFill>
                <a:latin typeface="思源黑体 CN Heavy" panose="020B0A00000000000000" pitchFamily="34" charset="-122"/>
                <a:ea typeface="思源黑体 CN Heavy" panose="020B0A00000000000000" pitchFamily="34" charset="-122"/>
                <a:sym typeface="+mn-ea"/>
              </a:rPr>
              <a:t>信息隐藏的两个重要研究分支</a:t>
            </a:r>
            <a:endParaRPr lang="zh-CN" altLang="en-US" sz="2800" dirty="0">
              <a:solidFill>
                <a:srgbClr val="002060"/>
              </a:solidFill>
              <a:latin typeface="思源黑体 CN Heavy" panose="020B0A00000000000000" pitchFamily="34" charset="-122"/>
              <a:ea typeface="思源黑体 CN Heavy" panose="020B0A00000000000000" pitchFamily="34" charset="-122"/>
              <a:sym typeface="+mn-ea"/>
            </a:endParaRPr>
          </a:p>
        </p:txBody>
      </p:sp>
      <p:graphicFrame>
        <p:nvGraphicFramePr>
          <p:cNvPr id="3" name="表格 2"/>
          <p:cNvGraphicFramePr/>
          <p:nvPr/>
        </p:nvGraphicFramePr>
        <p:xfrm>
          <a:off x="1961515" y="2714803"/>
          <a:ext cx="8532495" cy="307848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844165"/>
                <a:gridCol w="2844165"/>
                <a:gridCol w="2844165"/>
              </a:tblGrid>
              <a:tr h="381000">
                <a:tc>
                  <a:txBody>
                    <a:bodyPr/>
                    <a:lstStyle/>
                    <a:p>
                      <a:pPr algn="ctr">
                        <a:buNone/>
                      </a:pPr>
                      <a:endParaRPr lang="zh-CN" altLang="en-US" sz="2000" dirty="0">
                        <a:latin typeface="+mn-ea"/>
                        <a:ea typeface="+mn-ea"/>
                      </a:endParaRPr>
                    </a:p>
                  </a:txBody>
                  <a:tcPr>
                    <a:solidFill>
                      <a:schemeClr val="accent5">
                        <a:lumMod val="50000"/>
                      </a:schemeClr>
                    </a:solidFill>
                  </a:tcPr>
                </a:tc>
                <a:tc>
                  <a:txBody>
                    <a:bodyPr/>
                    <a:lstStyle/>
                    <a:p>
                      <a:pPr algn="ctr">
                        <a:buNone/>
                      </a:pPr>
                      <a:r>
                        <a:rPr lang="zh-CN" altLang="en-US" sz="2000" dirty="0">
                          <a:latin typeface="+mn-ea"/>
                          <a:ea typeface="+mn-ea"/>
                        </a:rPr>
                        <a:t>隐写术</a:t>
                      </a:r>
                      <a:endParaRPr lang="zh-CN" altLang="en-US" sz="2000" dirty="0">
                        <a:latin typeface="+mn-ea"/>
                        <a:ea typeface="+mn-ea"/>
                      </a:endParaRPr>
                    </a:p>
                  </a:txBody>
                  <a:tcPr>
                    <a:solidFill>
                      <a:schemeClr val="accent5">
                        <a:lumMod val="50000"/>
                      </a:schemeClr>
                    </a:solidFill>
                  </a:tcPr>
                </a:tc>
                <a:tc>
                  <a:txBody>
                    <a:bodyPr/>
                    <a:lstStyle/>
                    <a:p>
                      <a:pPr algn="ctr">
                        <a:buNone/>
                      </a:pPr>
                      <a:r>
                        <a:rPr lang="zh-CN" altLang="en-US" sz="2000" dirty="0">
                          <a:latin typeface="+mn-ea"/>
                          <a:ea typeface="+mn-ea"/>
                        </a:rPr>
                        <a:t>数字水印</a:t>
                      </a:r>
                      <a:endParaRPr lang="zh-CN" altLang="en-US" sz="2000" dirty="0">
                        <a:latin typeface="+mn-ea"/>
                        <a:ea typeface="+mn-ea"/>
                      </a:endParaRPr>
                    </a:p>
                  </a:txBody>
                  <a:tcPr>
                    <a:solidFill>
                      <a:schemeClr val="accent5">
                        <a:lumMod val="50000"/>
                      </a:schemeClr>
                    </a:solidFill>
                  </a:tcPr>
                </a:tc>
              </a:tr>
              <a:tr h="381000">
                <a:tc>
                  <a:txBody>
                    <a:bodyPr/>
                    <a:lstStyle/>
                    <a:p>
                      <a:pPr algn="ctr">
                        <a:buNone/>
                      </a:pPr>
                      <a:r>
                        <a:rPr lang="zh-CN" altLang="en-US" sz="2000" dirty="0">
                          <a:latin typeface="+mn-ea"/>
                          <a:ea typeface="+mn-ea"/>
                        </a:rPr>
                        <a:t>保护对象</a:t>
                      </a:r>
                      <a:endParaRPr lang="zh-CN" altLang="en-US" sz="2000" dirty="0">
                        <a:latin typeface="+mn-ea"/>
                        <a:ea typeface="+mn-ea"/>
                      </a:endParaRPr>
                    </a:p>
                  </a:txBody>
                  <a:tcPr/>
                </a:tc>
                <a:tc>
                  <a:txBody>
                    <a:bodyPr/>
                    <a:lstStyle/>
                    <a:p>
                      <a:pPr algn="ctr">
                        <a:buNone/>
                      </a:pPr>
                      <a:r>
                        <a:rPr lang="zh-CN" sz="2000" dirty="0">
                          <a:latin typeface="+mn-ea"/>
                          <a:ea typeface="+mn-ea"/>
                          <a:sym typeface="+mn-ea"/>
                        </a:rPr>
                        <a:t>保护嵌入到载体中的</a:t>
                      </a:r>
                      <a:endParaRPr lang="en-US" altLang="zh-CN" sz="2000" dirty="0">
                        <a:latin typeface="+mn-ea"/>
                        <a:ea typeface="+mn-ea"/>
                        <a:sym typeface="+mn-ea"/>
                      </a:endParaRPr>
                    </a:p>
                    <a:p>
                      <a:pPr algn="ctr">
                        <a:buNone/>
                      </a:pPr>
                      <a:r>
                        <a:rPr lang="zh-CN" sz="2000" dirty="0">
                          <a:latin typeface="+mn-ea"/>
                          <a:ea typeface="+mn-ea"/>
                          <a:sym typeface="+mn-ea"/>
                        </a:rPr>
                        <a:t>秘密信息</a:t>
                      </a:r>
                      <a:endParaRPr lang="zh-CN" altLang="en-US" sz="2000" dirty="0">
                        <a:latin typeface="+mn-ea"/>
                        <a:ea typeface="+mn-ea"/>
                      </a:endParaRPr>
                    </a:p>
                  </a:txBody>
                  <a:tcPr/>
                </a:tc>
                <a:tc>
                  <a:txBody>
                    <a:bodyPr/>
                    <a:lstStyle/>
                    <a:p>
                      <a:pPr algn="ctr">
                        <a:buNone/>
                      </a:pPr>
                      <a:r>
                        <a:rPr lang="zh-CN" altLang="en-US" sz="2000" dirty="0">
                          <a:latin typeface="+mn-ea"/>
                          <a:ea typeface="+mn-ea"/>
                          <a:sym typeface="+mn-ea"/>
                        </a:rPr>
                        <a:t>隐藏信息的载体</a:t>
                      </a:r>
                      <a:endParaRPr lang="zh-CN" altLang="en-US" sz="2000" dirty="0">
                        <a:latin typeface="+mn-ea"/>
                        <a:ea typeface="+mn-ea"/>
                        <a:cs typeface="黑体" panose="02010609060101010101" charset="-122"/>
                        <a:sym typeface="+mn-ea"/>
                      </a:endParaRPr>
                    </a:p>
                  </a:txBody>
                  <a:tcPr/>
                </a:tc>
              </a:tr>
              <a:tr h="381000">
                <a:tc>
                  <a:txBody>
                    <a:bodyPr/>
                    <a:lstStyle/>
                    <a:p>
                      <a:pPr algn="ctr">
                        <a:buNone/>
                      </a:pPr>
                      <a:r>
                        <a:rPr lang="zh-CN" altLang="en-US" sz="2000" dirty="0">
                          <a:latin typeface="+mn-ea"/>
                          <a:ea typeface="+mn-ea"/>
                          <a:sym typeface="+mn-ea"/>
                        </a:rPr>
                        <a:t>不可察觉性</a:t>
                      </a:r>
                      <a:endParaRPr lang="zh-CN" altLang="en-US" sz="2000" dirty="0">
                        <a:latin typeface="+mn-ea"/>
                        <a:ea typeface="+mn-ea"/>
                        <a:cs typeface="黑体" panose="02010609060101010101" charset="-122"/>
                        <a:sym typeface="+mn-ea"/>
                      </a:endParaRPr>
                    </a:p>
                  </a:txBody>
                  <a:tcPr/>
                </a:tc>
                <a:tc>
                  <a:txBody>
                    <a:bodyPr/>
                    <a:lstStyle/>
                    <a:p>
                      <a:pPr algn="ctr">
                        <a:buNone/>
                      </a:pPr>
                      <a:r>
                        <a:rPr lang="zh-CN" altLang="en-US" sz="2000">
                          <a:latin typeface="+mn-ea"/>
                          <a:ea typeface="+mn-ea"/>
                        </a:rPr>
                        <a:t>√</a:t>
                      </a:r>
                      <a:endParaRPr lang="zh-CN" altLang="en-US" sz="2000">
                        <a:latin typeface="+mn-ea"/>
                        <a:ea typeface="+mn-ea"/>
                        <a:cs typeface="Arial" panose="020B0604020202020204" pitchFamily="34" charset="0"/>
                      </a:endParaRPr>
                    </a:p>
                  </a:txBody>
                  <a:tcPr/>
                </a:tc>
                <a:tc>
                  <a:txBody>
                    <a:bodyPr/>
                    <a:lstStyle/>
                    <a:p>
                      <a:pPr algn="ctr">
                        <a:buNone/>
                      </a:pPr>
                      <a:r>
                        <a:rPr lang="en-US" altLang="zh-CN" sz="2000" dirty="0">
                          <a:latin typeface="+mn-ea"/>
                          <a:ea typeface="+mn-ea"/>
                        </a:rPr>
                        <a:t>-</a:t>
                      </a:r>
                      <a:endParaRPr lang="en-US" altLang="zh-CN" sz="2000" dirty="0">
                        <a:latin typeface="+mn-ea"/>
                        <a:ea typeface="+mn-ea"/>
                      </a:endParaRPr>
                    </a:p>
                  </a:txBody>
                  <a:tcPr/>
                </a:tc>
              </a:tr>
              <a:tr h="381000">
                <a:tc>
                  <a:txBody>
                    <a:bodyPr/>
                    <a:lstStyle/>
                    <a:p>
                      <a:pPr algn="ctr">
                        <a:buNone/>
                      </a:pPr>
                      <a:r>
                        <a:rPr lang="zh-CN" altLang="en-US" sz="2000">
                          <a:latin typeface="+mn-ea"/>
                          <a:ea typeface="+mn-ea"/>
                          <a:sym typeface="+mn-ea"/>
                        </a:rPr>
                        <a:t>不可检测性</a:t>
                      </a:r>
                      <a:endParaRPr lang="zh-CN" altLang="en-US" sz="2000">
                        <a:latin typeface="+mn-ea"/>
                        <a:ea typeface="+mn-ea"/>
                        <a:cs typeface="黑体" panose="02010609060101010101" charset="-122"/>
                        <a:sym typeface="+mn-ea"/>
                      </a:endParaRPr>
                    </a:p>
                  </a:txBody>
                  <a:tcPr/>
                </a:tc>
                <a:tc>
                  <a:txBody>
                    <a:bodyPr/>
                    <a:lstStyle/>
                    <a:p>
                      <a:pPr algn="ctr">
                        <a:buNone/>
                      </a:pPr>
                      <a:r>
                        <a:rPr lang="zh-CN" altLang="en-US" sz="2000">
                          <a:latin typeface="+mn-ea"/>
                          <a:ea typeface="+mn-ea"/>
                        </a:rPr>
                        <a:t>√</a:t>
                      </a:r>
                      <a:endParaRPr lang="zh-CN" altLang="en-US" sz="2000">
                        <a:latin typeface="+mn-ea"/>
                        <a:ea typeface="+mn-ea"/>
                        <a:cs typeface="Arial" panose="020B0604020202020204" pitchFamily="34" charset="0"/>
                      </a:endParaRPr>
                    </a:p>
                  </a:txBody>
                  <a:tcPr/>
                </a:tc>
                <a:tc>
                  <a:txBody>
                    <a:bodyPr/>
                    <a:lstStyle/>
                    <a:p>
                      <a:pPr algn="ctr">
                        <a:buNone/>
                      </a:pPr>
                      <a:r>
                        <a:rPr lang="en-US" altLang="zh-CN" sz="2000">
                          <a:latin typeface="+mn-ea"/>
                          <a:ea typeface="+mn-ea"/>
                        </a:rPr>
                        <a:t>-</a:t>
                      </a:r>
                      <a:endParaRPr lang="en-US" altLang="zh-CN" sz="2000">
                        <a:latin typeface="+mn-ea"/>
                        <a:ea typeface="+mn-ea"/>
                      </a:endParaRPr>
                    </a:p>
                  </a:txBody>
                  <a:tcPr/>
                </a:tc>
              </a:tr>
              <a:tr h="381000">
                <a:tc>
                  <a:txBody>
                    <a:bodyPr/>
                    <a:lstStyle/>
                    <a:p>
                      <a:pPr algn="ctr">
                        <a:buNone/>
                      </a:pPr>
                      <a:r>
                        <a:rPr lang="zh-CN" altLang="en-US" sz="2000">
                          <a:latin typeface="+mn-ea"/>
                          <a:ea typeface="+mn-ea"/>
                          <a:sym typeface="+mn-ea"/>
                        </a:rPr>
                        <a:t>隐藏容量</a:t>
                      </a:r>
                      <a:endParaRPr lang="zh-CN" altLang="en-US" sz="2000">
                        <a:latin typeface="+mn-ea"/>
                        <a:ea typeface="+mn-ea"/>
                        <a:cs typeface="黑体" panose="02010609060101010101" charset="-122"/>
                        <a:sym typeface="+mn-ea"/>
                      </a:endParaRPr>
                    </a:p>
                  </a:txBody>
                  <a:tcPr/>
                </a:tc>
                <a:tc>
                  <a:txBody>
                    <a:bodyPr/>
                    <a:lstStyle/>
                    <a:p>
                      <a:pPr algn="ctr">
                        <a:buNone/>
                      </a:pPr>
                      <a:r>
                        <a:rPr lang="zh-CN" altLang="en-US" sz="2000">
                          <a:latin typeface="+mn-ea"/>
                          <a:ea typeface="+mn-ea"/>
                        </a:rPr>
                        <a:t>√</a:t>
                      </a:r>
                      <a:endParaRPr lang="zh-CN" altLang="en-US" sz="2000">
                        <a:latin typeface="+mn-ea"/>
                        <a:ea typeface="+mn-ea"/>
                        <a:cs typeface="Arial" panose="020B0604020202020204" pitchFamily="34" charset="0"/>
                      </a:endParaRPr>
                    </a:p>
                  </a:txBody>
                  <a:tcPr/>
                </a:tc>
                <a:tc>
                  <a:txBody>
                    <a:bodyPr/>
                    <a:lstStyle/>
                    <a:p>
                      <a:pPr algn="ctr">
                        <a:buNone/>
                      </a:pPr>
                      <a:r>
                        <a:rPr lang="en-US" altLang="zh-CN" sz="2000">
                          <a:latin typeface="+mn-ea"/>
                          <a:ea typeface="+mn-ea"/>
                        </a:rPr>
                        <a:t>-</a:t>
                      </a:r>
                      <a:endParaRPr lang="en-US" altLang="zh-CN" sz="2000">
                        <a:latin typeface="+mn-ea"/>
                        <a:ea typeface="+mn-ea"/>
                      </a:endParaRPr>
                    </a:p>
                  </a:txBody>
                  <a:tcPr/>
                </a:tc>
              </a:tr>
              <a:tr h="381000">
                <a:tc>
                  <a:txBody>
                    <a:bodyPr/>
                    <a:lstStyle/>
                    <a:p>
                      <a:pPr algn="ctr">
                        <a:buNone/>
                      </a:pPr>
                      <a:r>
                        <a:rPr lang="zh-CN" altLang="en-US" sz="2000">
                          <a:latin typeface="+mn-ea"/>
                          <a:ea typeface="+mn-ea"/>
                          <a:sym typeface="+mn-ea"/>
                        </a:rPr>
                        <a:t>鲁棒性</a:t>
                      </a:r>
                      <a:endParaRPr lang="zh-CN" altLang="en-US" sz="2000">
                        <a:latin typeface="+mn-ea"/>
                        <a:ea typeface="+mn-ea"/>
                        <a:cs typeface="黑体" panose="02010609060101010101" charset="-122"/>
                        <a:sym typeface="+mn-ea"/>
                      </a:endParaRPr>
                    </a:p>
                  </a:txBody>
                  <a:tcPr/>
                </a:tc>
                <a:tc>
                  <a:txBody>
                    <a:bodyPr/>
                    <a:lstStyle/>
                    <a:p>
                      <a:pPr algn="ctr">
                        <a:buNone/>
                      </a:pPr>
                      <a:r>
                        <a:rPr lang="en-US" altLang="zh-CN" sz="2000">
                          <a:latin typeface="+mn-ea"/>
                          <a:ea typeface="+mn-ea"/>
                        </a:rPr>
                        <a:t>-</a:t>
                      </a:r>
                      <a:endParaRPr lang="en-US" altLang="zh-CN" sz="2000">
                        <a:latin typeface="+mn-ea"/>
                        <a:ea typeface="+mn-ea"/>
                      </a:endParaRPr>
                    </a:p>
                  </a:txBody>
                  <a:tcPr/>
                </a:tc>
                <a:tc>
                  <a:txBody>
                    <a:bodyPr/>
                    <a:lstStyle/>
                    <a:p>
                      <a:pPr algn="ctr">
                        <a:buNone/>
                      </a:pPr>
                      <a:r>
                        <a:rPr lang="zh-CN" altLang="en-US" sz="2000">
                          <a:latin typeface="+mn-ea"/>
                          <a:ea typeface="+mn-ea"/>
                        </a:rPr>
                        <a:t>√（脆弱水印除外）</a:t>
                      </a:r>
                      <a:endParaRPr lang="en-US" altLang="zh-CN" sz="2000">
                        <a:latin typeface="+mn-ea"/>
                        <a:ea typeface="+mn-ea"/>
                        <a:cs typeface="Arial" panose="020B0604020202020204" pitchFamily="34" charset="0"/>
                      </a:endParaRPr>
                    </a:p>
                  </a:txBody>
                  <a:tcPr/>
                </a:tc>
              </a:tr>
              <a:tr h="381000">
                <a:tc>
                  <a:txBody>
                    <a:bodyPr/>
                    <a:lstStyle/>
                    <a:p>
                      <a:pPr algn="ctr">
                        <a:buNone/>
                      </a:pPr>
                      <a:r>
                        <a:rPr lang="zh-CN" altLang="en-US" sz="2000">
                          <a:latin typeface="+mn-ea"/>
                          <a:ea typeface="+mn-ea"/>
                        </a:rPr>
                        <a:t>不可见</a:t>
                      </a:r>
                      <a:endParaRPr lang="zh-CN" altLang="en-US" sz="2000">
                        <a:latin typeface="+mn-ea"/>
                        <a:ea typeface="+mn-ea"/>
                      </a:endParaRPr>
                    </a:p>
                  </a:txBody>
                  <a:tcPr/>
                </a:tc>
                <a:tc>
                  <a:txBody>
                    <a:bodyPr/>
                    <a:lstStyle/>
                    <a:p>
                      <a:pPr algn="ctr">
                        <a:buNone/>
                      </a:pPr>
                      <a:r>
                        <a:rPr lang="zh-CN" altLang="en-US" sz="2000">
                          <a:latin typeface="+mn-ea"/>
                          <a:ea typeface="+mn-ea"/>
                        </a:rPr>
                        <a:t>√</a:t>
                      </a:r>
                      <a:endParaRPr lang="zh-CN" altLang="en-US" sz="2000">
                        <a:latin typeface="+mn-ea"/>
                        <a:ea typeface="+mn-ea"/>
                        <a:cs typeface="Arial" panose="020B0604020202020204" pitchFamily="34" charset="0"/>
                      </a:endParaRPr>
                    </a:p>
                  </a:txBody>
                  <a:tcPr/>
                </a:tc>
                <a:tc>
                  <a:txBody>
                    <a:bodyPr/>
                    <a:lstStyle/>
                    <a:p>
                      <a:pPr algn="ctr">
                        <a:buNone/>
                      </a:pPr>
                      <a:r>
                        <a:rPr lang="zh-CN" altLang="en-US" sz="2000" dirty="0">
                          <a:latin typeface="+mn-ea"/>
                          <a:ea typeface="+mn-ea"/>
                        </a:rPr>
                        <a:t>也有可见水印</a:t>
                      </a:r>
                      <a:endParaRPr lang="zh-CN" altLang="en-US" sz="2000" dirty="0">
                        <a:latin typeface="+mn-ea"/>
                        <a:ea typeface="+mn-ea"/>
                      </a:endParaRPr>
                    </a:p>
                  </a:txBody>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0"/>
                                        </p:tgtEl>
                                        <p:attrNameLst>
                                          <p:attrName>style.visibility</p:attrName>
                                        </p:attrNameLst>
                                      </p:cBhvr>
                                      <p:to>
                                        <p:strVal val="visible"/>
                                      </p:to>
                                    </p:set>
                                    <p:animEffect transition="in" filter="wipe(left)">
                                      <p:cBhvr>
                                        <p:cTn id="11" dur="500"/>
                                        <p:tgtEl>
                                          <p:spTgt spid="100"/>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战斗机-灰度"/>
          <p:cNvPicPr>
            <a:picLocks noChangeAspect="1"/>
          </p:cNvPicPr>
          <p:nvPr/>
        </p:nvPicPr>
        <p:blipFill>
          <a:blip r:embed="rId1"/>
          <a:srcRect l="10822" t="2070" r="7140" b="3124"/>
          <a:stretch>
            <a:fillRect/>
          </a:stretch>
        </p:blipFill>
        <p:spPr>
          <a:xfrm>
            <a:off x="1527250" y="2569031"/>
            <a:ext cx="3947642" cy="2851886"/>
          </a:xfrm>
          <a:prstGeom prst="rect">
            <a:avLst/>
          </a:prstGeom>
          <a:effectLst>
            <a:outerShdw blurRad="50800" dist="38100" dir="2700000" algn="tl" rotWithShape="0">
              <a:prstClr val="black">
                <a:alpha val="40000"/>
              </a:prstClr>
            </a:outerShdw>
          </a:effectLst>
        </p:spPr>
      </p:pic>
      <p:pic>
        <p:nvPicPr>
          <p:cNvPr id="2" name="图片 1" descr="b1"/>
          <p:cNvPicPr>
            <a:picLocks noChangeAspect="1"/>
          </p:cNvPicPr>
          <p:nvPr/>
        </p:nvPicPr>
        <p:blipFill>
          <a:blip r:embed="rId2"/>
          <a:stretch>
            <a:fillRect/>
          </a:stretch>
        </p:blipFill>
        <p:spPr>
          <a:xfrm>
            <a:off x="1421401" y="1900202"/>
            <a:ext cx="4159341" cy="4159341"/>
          </a:xfrm>
          <a:prstGeom prst="rect">
            <a:avLst/>
          </a:prstGeom>
          <a:effectLst>
            <a:outerShdw blurRad="50800" dist="38100" dir="2700000" algn="tl" rotWithShape="0">
              <a:prstClr val="black">
                <a:alpha val="40000"/>
              </a:prstClr>
            </a:outerShdw>
          </a:effectLst>
        </p:spPr>
      </p:pic>
      <p:sp>
        <p:nvSpPr>
          <p:cNvPr id="10" name="椭圆 9"/>
          <p:cNvSpPr/>
          <p:nvPr/>
        </p:nvSpPr>
        <p:spPr>
          <a:xfrm>
            <a:off x="1249680" y="816453"/>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2" name="直接箭头连接符 11"/>
          <p:cNvCxnSpPr/>
          <p:nvPr/>
        </p:nvCxnSpPr>
        <p:spPr>
          <a:xfrm>
            <a:off x="1857260" y="1158189"/>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atom_192635"/>
          <p:cNvSpPr>
            <a:spLocks noChangeAspect="1"/>
          </p:cNvSpPr>
          <p:nvPr/>
        </p:nvSpPr>
        <p:spPr bwMode="auto">
          <a:xfrm>
            <a:off x="1406608" y="961747"/>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矩形 17"/>
          <p:cNvSpPr/>
          <p:nvPr/>
        </p:nvSpPr>
        <p:spPr>
          <a:xfrm>
            <a:off x="2491014" y="881138"/>
            <a:ext cx="7263527"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引例：从</a:t>
            </a:r>
            <a:r>
              <a:rPr lang="en-US" altLang="zh-CN" sz="3200" dirty="0">
                <a:solidFill>
                  <a:schemeClr val="tx1">
                    <a:lumMod val="85000"/>
                    <a:lumOff val="15000"/>
                  </a:schemeClr>
                </a:solidFill>
                <a:ea typeface="+mj-ea"/>
              </a:rPr>
              <a:t>Lena</a:t>
            </a:r>
            <a:r>
              <a:rPr lang="zh-CN" altLang="en-US" sz="3200" dirty="0">
                <a:solidFill>
                  <a:schemeClr val="tx1">
                    <a:lumMod val="85000"/>
                    <a:lumOff val="15000"/>
                  </a:schemeClr>
                </a:solidFill>
                <a:latin typeface="+mj-ea"/>
                <a:ea typeface="+mj-ea"/>
              </a:rPr>
              <a:t>图像中分离出的飞机图片</a:t>
            </a:r>
            <a:endParaRPr lang="zh-CN" altLang="en-US" sz="3200" dirty="0">
              <a:solidFill>
                <a:schemeClr val="tx1">
                  <a:lumMod val="85000"/>
                  <a:lumOff val="15000"/>
                </a:schemeClr>
              </a:solidFill>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90"/>
                                          </p:val>
                                        </p:tav>
                                        <p:tav tm="100000">
                                          <p:val>
                                            <p:fltVal val="0"/>
                                          </p:val>
                                        </p:tav>
                                      </p:tavLst>
                                    </p:anim>
                                    <p:animEffect transition="in" filter="fade">
                                      <p:cBhvr>
                                        <p:cTn id="10" dur="500"/>
                                        <p:tgtEl>
                                          <p:spTgt spid="1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 calcmode="lin" valueType="num">
                                      <p:cBhvr>
                                        <p:cTn id="15" dur="500" fill="hold"/>
                                        <p:tgtEl>
                                          <p:spTgt spid="9"/>
                                        </p:tgtEl>
                                        <p:attrNameLst>
                                          <p:attrName>style.rotation</p:attrName>
                                        </p:attrNameLst>
                                      </p:cBhvr>
                                      <p:tavLst>
                                        <p:tav tm="0">
                                          <p:val>
                                            <p:fltVal val="90"/>
                                          </p:val>
                                        </p:tav>
                                        <p:tav tm="100000">
                                          <p:val>
                                            <p:fltVal val="0"/>
                                          </p:val>
                                        </p:tav>
                                      </p:tavLst>
                                    </p:anim>
                                    <p:animEffect transition="in" filter="fade">
                                      <p:cBhvr>
                                        <p:cTn id="16" dur="500"/>
                                        <p:tgtEl>
                                          <p:spTgt spid="9"/>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p:cTn id="28" dur="500" fill="hold"/>
                                        <p:tgtEl>
                                          <p:spTgt spid="2"/>
                                        </p:tgtEl>
                                        <p:attrNameLst>
                                          <p:attrName>ppt_w</p:attrName>
                                        </p:attrNameLst>
                                      </p:cBhvr>
                                      <p:tavLst>
                                        <p:tav tm="0">
                                          <p:val>
                                            <p:fltVal val="0"/>
                                          </p:val>
                                        </p:tav>
                                        <p:tav tm="100000">
                                          <p:val>
                                            <p:strVal val="#ppt_w"/>
                                          </p:val>
                                        </p:tav>
                                      </p:tavLst>
                                    </p:anim>
                                    <p:anim calcmode="lin" valueType="num">
                                      <p:cBhvr>
                                        <p:cTn id="29" dur="500" fill="hold"/>
                                        <p:tgtEl>
                                          <p:spTgt spid="2"/>
                                        </p:tgtEl>
                                        <p:attrNameLst>
                                          <p:attrName>ppt_h</p:attrName>
                                        </p:attrNameLst>
                                      </p:cBhvr>
                                      <p:tavLst>
                                        <p:tav tm="0">
                                          <p:val>
                                            <p:fltVal val="0"/>
                                          </p:val>
                                        </p:tav>
                                        <p:tav tm="100000">
                                          <p:val>
                                            <p:strVal val="#ppt_h"/>
                                          </p:val>
                                        </p:tav>
                                      </p:tavLst>
                                    </p:anim>
                                    <p:animEffect transition="in" filter="fade">
                                      <p:cBhvr>
                                        <p:cTn id="30" dur="500"/>
                                        <p:tgtEl>
                                          <p:spTgt spid="2"/>
                                        </p:tgtEl>
                                      </p:cBhvr>
                                    </p:animEffect>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childTnLst>
                    </p:cTn>
                  </p:par>
                  <p:par>
                    <p:cTn id="35" fill="hold">
                      <p:stCondLst>
                        <p:cond delay="indefinite"/>
                      </p:stCondLst>
                      <p:childTnLst>
                        <p:par>
                          <p:cTn id="36" fill="hold">
                            <p:stCondLst>
                              <p:cond delay="0"/>
                            </p:stCondLst>
                            <p:childTnLst>
                              <p:par>
                                <p:cTn id="37" presetID="63" presetClass="path" presetSubtype="0" accel="50000" decel="50000" fill="hold" nodeType="clickEffect">
                                  <p:stCondLst>
                                    <p:cond delay="0"/>
                                  </p:stCondLst>
                                  <p:childTnLst>
                                    <p:animMotion origin="layout" path="M 6.25E-7 2.59259E-6 L 0.41836 2.59259E-6 " pathEditMode="relative" rAng="0" ptsTypes="AA">
                                      <p:cBhvr>
                                        <p:cTn id="38" dur="2000" fill="hold"/>
                                        <p:tgtEl>
                                          <p:spTgt spid="3"/>
                                        </p:tgtEl>
                                        <p:attrNameLst>
                                          <p:attrName>ppt_x</p:attrName>
                                          <p:attrName>ppt_y</p:attrName>
                                        </p:attrNameLst>
                                      </p:cBhvr>
                                      <p:rCtr x="2091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9" name="组合 65538"/>
          <p:cNvGrpSpPr/>
          <p:nvPr/>
        </p:nvGrpSpPr>
        <p:grpSpPr>
          <a:xfrm>
            <a:off x="1654223" y="3928367"/>
            <a:ext cx="4154183" cy="1610098"/>
            <a:chOff x="1076853" y="5080315"/>
            <a:chExt cx="5054600" cy="1959087"/>
          </a:xfrm>
        </p:grpSpPr>
        <p:cxnSp>
          <p:nvCxnSpPr>
            <p:cNvPr id="6" name="直接连接符 5"/>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3" name="矩形: 圆角 172"/>
            <p:cNvSpPr/>
            <p:nvPr/>
          </p:nvSpPr>
          <p:spPr>
            <a:xfrm>
              <a:off x="1076853" y="5228959"/>
              <a:ext cx="5054600" cy="181044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65542" name="组合 65541"/>
          <p:cNvGrpSpPr/>
          <p:nvPr/>
        </p:nvGrpSpPr>
        <p:grpSpPr>
          <a:xfrm>
            <a:off x="2449254" y="2284640"/>
            <a:ext cx="8316147" cy="950418"/>
            <a:chOff x="2449254" y="2284640"/>
            <a:chExt cx="8316147" cy="950418"/>
          </a:xfrm>
        </p:grpSpPr>
        <p:sp>
          <p:nvSpPr>
            <p:cNvPr id="172" name="矩形: 圆角 171"/>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7" name="矩形 6"/>
            <p:cNvSpPr/>
            <p:nvPr/>
          </p:nvSpPr>
          <p:spPr>
            <a:xfrm>
              <a:off x="3148908" y="2421959"/>
              <a:ext cx="7571303" cy="588944"/>
            </a:xfrm>
            <a:prstGeom prst="rect">
              <a:avLst/>
            </a:prstGeom>
          </p:spPr>
          <p:txBody>
            <a:bodyPr wrap="none">
              <a:spAutoFit/>
            </a:bodyPr>
            <a:lstStyle/>
            <a:p>
              <a:pPr fontAlgn="base">
                <a:lnSpc>
                  <a:spcPct val="150000"/>
                </a:lnSpc>
                <a:spcAft>
                  <a:spcPct val="0"/>
                </a:spcAft>
                <a:defRPr/>
              </a:pPr>
              <a:r>
                <a:rPr lang="zh-CN" altLang="en-US" sz="2400" dirty="0">
                  <a:latin typeface="+mn-ea"/>
                </a:rPr>
                <a:t>是一门体现人类</a:t>
              </a:r>
              <a:r>
                <a:rPr lang="zh-CN" altLang="en-US" sz="2400" dirty="0">
                  <a:solidFill>
                    <a:srgbClr val="0F73EE"/>
                  </a:solidFill>
                  <a:latin typeface="+mn-ea"/>
                </a:rPr>
                <a:t>高度智慧</a:t>
              </a:r>
              <a:r>
                <a:rPr lang="zh-CN" altLang="en-US" sz="2400" dirty="0">
                  <a:latin typeface="+mn-ea"/>
                </a:rPr>
                <a:t>的信息安全斗争</a:t>
              </a:r>
              <a:r>
                <a:rPr lang="zh-CN" altLang="en-US" sz="2400" dirty="0">
                  <a:solidFill>
                    <a:srgbClr val="0F73EE"/>
                  </a:solidFill>
                  <a:latin typeface="+mn-ea"/>
                </a:rPr>
                <a:t>技术</a:t>
              </a:r>
              <a:r>
                <a:rPr lang="zh-CN" altLang="en-US" sz="2400" dirty="0">
                  <a:latin typeface="+mn-ea"/>
                </a:rPr>
                <a:t>和</a:t>
              </a:r>
              <a:r>
                <a:rPr lang="zh-CN" altLang="en-US" sz="2400" dirty="0">
                  <a:solidFill>
                    <a:srgbClr val="0F73EE"/>
                  </a:solidFill>
                  <a:latin typeface="+mn-ea"/>
                </a:rPr>
                <a:t>艺术</a:t>
              </a:r>
              <a:r>
                <a:rPr lang="zh-CN" altLang="en-US" sz="2400" dirty="0">
                  <a:latin typeface="+mn-ea"/>
                </a:rPr>
                <a:t>。</a:t>
              </a:r>
              <a:endParaRPr lang="zh-CN" altLang="en-US" sz="2400" dirty="0">
                <a:latin typeface="+mn-ea"/>
              </a:endParaRPr>
            </a:p>
          </p:txBody>
        </p:sp>
      </p:grpSp>
      <p:grpSp>
        <p:nvGrpSpPr>
          <p:cNvPr id="65536" name="组合 65535"/>
          <p:cNvGrpSpPr/>
          <p:nvPr/>
        </p:nvGrpSpPr>
        <p:grpSpPr>
          <a:xfrm>
            <a:off x="2778312" y="716894"/>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65537" name="组合 65536"/>
          <p:cNvGrpSpPr/>
          <p:nvPr/>
        </p:nvGrpSpPr>
        <p:grpSpPr>
          <a:xfrm>
            <a:off x="1592860" y="2095968"/>
            <a:ext cx="1341632" cy="1341632"/>
            <a:chOff x="1882937" y="2051686"/>
            <a:chExt cx="1438016" cy="1438016"/>
          </a:xfrm>
        </p:grpSpPr>
        <p:sp>
          <p:nvSpPr>
            <p:cNvPr id="170" name="椭圆 169"/>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3" name="矩形 2"/>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信息</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隐藏</a:t>
              </a:r>
              <a:endParaRPr lang="zh-CN" altLang="en-US" sz="2400" dirty="0">
                <a:solidFill>
                  <a:schemeClr val="bg1"/>
                </a:solidFill>
                <a:effectLst>
                  <a:outerShdw blurRad="38100" dist="38100" dir="2700000" algn="tl">
                    <a:srgbClr val="000000">
                      <a:alpha val="43137"/>
                    </a:srgbClr>
                  </a:outerShdw>
                </a:effectLst>
              </a:endParaRPr>
            </a:p>
          </p:txBody>
        </p:sp>
      </p:grpSp>
      <p:sp>
        <p:nvSpPr>
          <p:cNvPr id="8" name="矩形 7"/>
          <p:cNvSpPr/>
          <p:nvPr/>
        </p:nvSpPr>
        <p:spPr>
          <a:xfrm>
            <a:off x="1662452" y="4193874"/>
            <a:ext cx="4185761" cy="1142942"/>
          </a:xfrm>
          <a:prstGeom prst="rect">
            <a:avLst/>
          </a:prstGeom>
        </p:spPr>
        <p:txBody>
          <a:bodyPr wrap="none">
            <a:spAutoFit/>
          </a:bodyPr>
          <a:lstStyle/>
          <a:p>
            <a:pPr algn="ctr" fontAlgn="base">
              <a:lnSpc>
                <a:spcPct val="150000"/>
              </a:lnSpc>
              <a:spcAft>
                <a:spcPct val="0"/>
              </a:spcAft>
              <a:defRPr/>
            </a:pPr>
            <a:r>
              <a:rPr lang="zh-CN" altLang="en-US" sz="2400" dirty="0">
                <a:latin typeface="+mn-ea"/>
              </a:rPr>
              <a:t>新的信息隐藏手段和技术</a:t>
            </a:r>
            <a:endParaRPr lang="en-US" altLang="zh-CN" sz="2400" dirty="0">
              <a:latin typeface="+mn-ea"/>
            </a:endParaRPr>
          </a:p>
          <a:p>
            <a:pPr algn="ctr" fontAlgn="base">
              <a:lnSpc>
                <a:spcPct val="150000"/>
              </a:lnSpc>
              <a:spcAft>
                <a:spcPct val="0"/>
              </a:spcAft>
              <a:defRPr/>
            </a:pPr>
            <a:r>
              <a:rPr lang="zh-CN" altLang="en-US" sz="2400" dirty="0">
                <a:latin typeface="+mn-ea"/>
              </a:rPr>
              <a:t>经常首先</a:t>
            </a:r>
            <a:r>
              <a:rPr lang="zh-CN" altLang="en-US" sz="2400" dirty="0">
                <a:latin typeface="+mn-ea"/>
                <a:sym typeface="+mn-ea"/>
              </a:rPr>
              <a:t>被</a:t>
            </a:r>
            <a:r>
              <a:rPr lang="zh-CN" altLang="en-US" sz="2400" dirty="0">
                <a:latin typeface="+mn-ea"/>
              </a:rPr>
              <a:t>用于</a:t>
            </a:r>
            <a:r>
              <a:rPr lang="zh-CN" altLang="en-US" sz="2400" dirty="0">
                <a:solidFill>
                  <a:srgbClr val="0F73EE"/>
                </a:solidFill>
                <a:latin typeface="+mn-ea"/>
              </a:rPr>
              <a:t>情报作战</a:t>
            </a:r>
            <a:r>
              <a:rPr lang="zh-CN" altLang="en-US" sz="2400" dirty="0">
                <a:latin typeface="+mn-ea"/>
              </a:rPr>
              <a:t>中。</a:t>
            </a:r>
            <a:endParaRPr lang="zh-CN" altLang="en-US" sz="2400" dirty="0">
              <a:latin typeface="+mn-ea"/>
            </a:endParaRPr>
          </a:p>
        </p:txBody>
      </p:sp>
      <p:grpSp>
        <p:nvGrpSpPr>
          <p:cNvPr id="177" name="组合 176"/>
          <p:cNvGrpSpPr/>
          <p:nvPr/>
        </p:nvGrpSpPr>
        <p:grpSpPr>
          <a:xfrm>
            <a:off x="6383596" y="3928367"/>
            <a:ext cx="4154183" cy="1610098"/>
            <a:chOff x="1076853" y="5080315"/>
            <a:chExt cx="5054600" cy="1959087"/>
          </a:xfrm>
        </p:grpSpPr>
        <p:cxnSp>
          <p:nvCxnSpPr>
            <p:cNvPr id="178" name="直接连接符 177"/>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9" name="矩形: 圆角 178"/>
            <p:cNvSpPr/>
            <p:nvPr/>
          </p:nvSpPr>
          <p:spPr>
            <a:xfrm>
              <a:off x="1076853" y="5228959"/>
              <a:ext cx="5054600" cy="1810443"/>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9" name="矩形 8"/>
          <p:cNvSpPr/>
          <p:nvPr/>
        </p:nvSpPr>
        <p:spPr>
          <a:xfrm>
            <a:off x="6607328" y="4201210"/>
            <a:ext cx="3877985" cy="1142942"/>
          </a:xfrm>
          <a:prstGeom prst="rect">
            <a:avLst/>
          </a:prstGeom>
        </p:spPr>
        <p:txBody>
          <a:bodyPr wrap="none">
            <a:spAutoFit/>
          </a:bodyPr>
          <a:lstStyle/>
          <a:p>
            <a:pPr algn="ctr" fontAlgn="base">
              <a:lnSpc>
                <a:spcPct val="150000"/>
              </a:lnSpc>
              <a:spcAft>
                <a:spcPct val="0"/>
              </a:spcAft>
              <a:defRPr/>
            </a:pPr>
            <a:r>
              <a:rPr lang="zh-CN" altLang="en-US" sz="2400" dirty="0">
                <a:latin typeface="+mn-ea"/>
              </a:rPr>
              <a:t>在一定程度上决定着</a:t>
            </a:r>
            <a:endParaRPr lang="en-US" altLang="zh-CN" sz="2400" dirty="0">
              <a:latin typeface="+mn-ea"/>
            </a:endParaRPr>
          </a:p>
          <a:p>
            <a:pPr algn="ctr" fontAlgn="base">
              <a:lnSpc>
                <a:spcPct val="150000"/>
              </a:lnSpc>
              <a:spcAft>
                <a:spcPct val="0"/>
              </a:spcAft>
              <a:defRPr/>
            </a:pPr>
            <a:r>
              <a:rPr lang="zh-CN" altLang="en-US" sz="2400" dirty="0">
                <a:solidFill>
                  <a:srgbClr val="0F73EE"/>
                </a:solidFill>
                <a:latin typeface="+mn-ea"/>
              </a:rPr>
              <a:t>战争的胜负</a:t>
            </a:r>
            <a:r>
              <a:rPr lang="zh-CN" altLang="en-US" sz="2400" dirty="0">
                <a:latin typeface="+mn-ea"/>
              </a:rPr>
              <a:t>乃至</a:t>
            </a:r>
            <a:r>
              <a:rPr lang="zh-CN" altLang="en-US" sz="2400" dirty="0">
                <a:solidFill>
                  <a:srgbClr val="0F73EE"/>
                </a:solidFill>
                <a:latin typeface="+mn-ea"/>
              </a:rPr>
              <a:t>国家命运</a:t>
            </a:r>
            <a:r>
              <a:rPr lang="zh-CN" altLang="en-US" sz="2400" dirty="0">
                <a:latin typeface="+mn-ea"/>
              </a:rPr>
              <a:t>。</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1" presetClass="entr" presetSubtype="1" fill="hold" nodeType="afterEffect">
                                  <p:stCondLst>
                                    <p:cond delay="0"/>
                                  </p:stCondLst>
                                  <p:childTnLst>
                                    <p:set>
                                      <p:cBhvr>
                                        <p:cTn id="12" dur="1" fill="hold">
                                          <p:stCondLst>
                                            <p:cond delay="0"/>
                                          </p:stCondLst>
                                        </p:cTn>
                                        <p:tgtEl>
                                          <p:spTgt spid="65537"/>
                                        </p:tgtEl>
                                        <p:attrNameLst>
                                          <p:attrName>style.visibility</p:attrName>
                                        </p:attrNameLst>
                                      </p:cBhvr>
                                      <p:to>
                                        <p:strVal val="visible"/>
                                      </p:to>
                                    </p:set>
                                    <p:animEffect transition="in" filter="wheel(1)">
                                      <p:cBhvr>
                                        <p:cTn id="13" dur="650"/>
                                        <p:tgtEl>
                                          <p:spTgt spid="65537"/>
                                        </p:tgtEl>
                                      </p:cBhvr>
                                    </p:animEffect>
                                  </p:childTnLst>
                                </p:cTn>
                              </p:par>
                              <p:par>
                                <p:cTn id="14" presetID="22" presetClass="entr" presetSubtype="8" fill="hold" nodeType="withEffect">
                                  <p:stCondLst>
                                    <p:cond delay="0"/>
                                  </p:stCondLst>
                                  <p:childTnLst>
                                    <p:set>
                                      <p:cBhvr>
                                        <p:cTn id="15" dur="1" fill="hold">
                                          <p:stCondLst>
                                            <p:cond delay="0"/>
                                          </p:stCondLst>
                                        </p:cTn>
                                        <p:tgtEl>
                                          <p:spTgt spid="65542"/>
                                        </p:tgtEl>
                                        <p:attrNameLst>
                                          <p:attrName>style.visibility</p:attrName>
                                        </p:attrNameLst>
                                      </p:cBhvr>
                                      <p:to>
                                        <p:strVal val="visible"/>
                                      </p:to>
                                    </p:set>
                                    <p:animEffect transition="in" filter="wipe(left)">
                                      <p:cBhvr>
                                        <p:cTn id="16" dur="500"/>
                                        <p:tgtEl>
                                          <p:spTgt spid="65542"/>
                                        </p:tgtEl>
                                      </p:cBhvr>
                                    </p:animEffect>
                                  </p:childTnLst>
                                </p:cTn>
                              </p:par>
                            </p:childTnLst>
                          </p:cTn>
                        </p:par>
                        <p:par>
                          <p:cTn id="17" fill="hold">
                            <p:stCondLst>
                              <p:cond delay="2000"/>
                            </p:stCondLst>
                            <p:childTnLst>
                              <p:par>
                                <p:cTn id="18" presetID="17" presetClass="entr" presetSubtype="1" fill="hold" nodeType="afterEffect">
                                  <p:stCondLst>
                                    <p:cond delay="0"/>
                                  </p:stCondLst>
                                  <p:childTnLst>
                                    <p:set>
                                      <p:cBhvr>
                                        <p:cTn id="19" dur="1" fill="hold">
                                          <p:stCondLst>
                                            <p:cond delay="0"/>
                                          </p:stCondLst>
                                        </p:cTn>
                                        <p:tgtEl>
                                          <p:spTgt spid="65539"/>
                                        </p:tgtEl>
                                        <p:attrNameLst>
                                          <p:attrName>style.visibility</p:attrName>
                                        </p:attrNameLst>
                                      </p:cBhvr>
                                      <p:to>
                                        <p:strVal val="visible"/>
                                      </p:to>
                                    </p:set>
                                    <p:anim calcmode="lin" valueType="num">
                                      <p:cBhvr>
                                        <p:cTn id="20" dur="500" fill="hold"/>
                                        <p:tgtEl>
                                          <p:spTgt spid="65539"/>
                                        </p:tgtEl>
                                        <p:attrNameLst>
                                          <p:attrName>ppt_x</p:attrName>
                                        </p:attrNameLst>
                                      </p:cBhvr>
                                      <p:tavLst>
                                        <p:tav tm="0">
                                          <p:val>
                                            <p:strVal val="#ppt_x"/>
                                          </p:val>
                                        </p:tav>
                                        <p:tav tm="100000">
                                          <p:val>
                                            <p:strVal val="#ppt_x"/>
                                          </p:val>
                                        </p:tav>
                                      </p:tavLst>
                                    </p:anim>
                                    <p:anim calcmode="lin" valueType="num">
                                      <p:cBhvr>
                                        <p:cTn id="21" dur="500" fill="hold"/>
                                        <p:tgtEl>
                                          <p:spTgt spid="65539"/>
                                        </p:tgtEl>
                                        <p:attrNameLst>
                                          <p:attrName>ppt_y</p:attrName>
                                        </p:attrNameLst>
                                      </p:cBhvr>
                                      <p:tavLst>
                                        <p:tav tm="0">
                                          <p:val>
                                            <p:strVal val="#ppt_y-#ppt_h/2"/>
                                          </p:val>
                                        </p:tav>
                                        <p:tav tm="100000">
                                          <p:val>
                                            <p:strVal val="#ppt_y"/>
                                          </p:val>
                                        </p:tav>
                                      </p:tavLst>
                                    </p:anim>
                                    <p:anim calcmode="lin" valueType="num">
                                      <p:cBhvr>
                                        <p:cTn id="22" dur="500" fill="hold"/>
                                        <p:tgtEl>
                                          <p:spTgt spid="65539"/>
                                        </p:tgtEl>
                                        <p:attrNameLst>
                                          <p:attrName>ppt_w</p:attrName>
                                        </p:attrNameLst>
                                      </p:cBhvr>
                                      <p:tavLst>
                                        <p:tav tm="0">
                                          <p:val>
                                            <p:strVal val="#ppt_w"/>
                                          </p:val>
                                        </p:tav>
                                        <p:tav tm="100000">
                                          <p:val>
                                            <p:strVal val="#ppt_w"/>
                                          </p:val>
                                        </p:tav>
                                      </p:tavLst>
                                    </p:anim>
                                    <p:anim calcmode="lin" valueType="num">
                                      <p:cBhvr>
                                        <p:cTn id="23" dur="500" fill="hold"/>
                                        <p:tgtEl>
                                          <p:spTgt spid="65539"/>
                                        </p:tgtEl>
                                        <p:attrNameLst>
                                          <p:attrName>ppt_h</p:attrName>
                                        </p:attrNameLst>
                                      </p:cBhvr>
                                      <p:tavLst>
                                        <p:tav tm="0">
                                          <p:val>
                                            <p:fltVal val="0"/>
                                          </p:val>
                                        </p:tav>
                                        <p:tav tm="100000">
                                          <p:val>
                                            <p:strVal val="#ppt_h"/>
                                          </p:val>
                                        </p:tav>
                                      </p:tavLst>
                                    </p:anim>
                                  </p:childTnLst>
                                </p:cTn>
                              </p:par>
                              <p:par>
                                <p:cTn id="24" presetID="22" presetClass="entr" presetSubtype="4"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down)">
                                      <p:cBhvr>
                                        <p:cTn id="26" dur="650"/>
                                        <p:tgtEl>
                                          <p:spTgt spid="8"/>
                                        </p:tgtEl>
                                      </p:cBhvr>
                                    </p:animEffect>
                                  </p:childTnLst>
                                </p:cTn>
                              </p:par>
                            </p:childTnLst>
                          </p:cTn>
                        </p:par>
                        <p:par>
                          <p:cTn id="27" fill="hold">
                            <p:stCondLst>
                              <p:cond delay="2500"/>
                            </p:stCondLst>
                            <p:childTnLst>
                              <p:par>
                                <p:cTn id="28" presetID="17" presetClass="entr" presetSubtype="1" fill="hold" nodeType="afterEffect">
                                  <p:stCondLst>
                                    <p:cond delay="0"/>
                                  </p:stCondLst>
                                  <p:childTnLst>
                                    <p:set>
                                      <p:cBhvr>
                                        <p:cTn id="29" dur="1" fill="hold">
                                          <p:stCondLst>
                                            <p:cond delay="0"/>
                                          </p:stCondLst>
                                        </p:cTn>
                                        <p:tgtEl>
                                          <p:spTgt spid="177"/>
                                        </p:tgtEl>
                                        <p:attrNameLst>
                                          <p:attrName>style.visibility</p:attrName>
                                        </p:attrNameLst>
                                      </p:cBhvr>
                                      <p:to>
                                        <p:strVal val="visible"/>
                                      </p:to>
                                    </p:set>
                                    <p:anim calcmode="lin" valueType="num">
                                      <p:cBhvr>
                                        <p:cTn id="30" dur="500" fill="hold"/>
                                        <p:tgtEl>
                                          <p:spTgt spid="177"/>
                                        </p:tgtEl>
                                        <p:attrNameLst>
                                          <p:attrName>ppt_x</p:attrName>
                                        </p:attrNameLst>
                                      </p:cBhvr>
                                      <p:tavLst>
                                        <p:tav tm="0">
                                          <p:val>
                                            <p:strVal val="#ppt_x"/>
                                          </p:val>
                                        </p:tav>
                                        <p:tav tm="100000">
                                          <p:val>
                                            <p:strVal val="#ppt_x"/>
                                          </p:val>
                                        </p:tav>
                                      </p:tavLst>
                                    </p:anim>
                                    <p:anim calcmode="lin" valueType="num">
                                      <p:cBhvr>
                                        <p:cTn id="31" dur="500" fill="hold"/>
                                        <p:tgtEl>
                                          <p:spTgt spid="177"/>
                                        </p:tgtEl>
                                        <p:attrNameLst>
                                          <p:attrName>ppt_y</p:attrName>
                                        </p:attrNameLst>
                                      </p:cBhvr>
                                      <p:tavLst>
                                        <p:tav tm="0">
                                          <p:val>
                                            <p:strVal val="#ppt_y-#ppt_h/2"/>
                                          </p:val>
                                        </p:tav>
                                        <p:tav tm="100000">
                                          <p:val>
                                            <p:strVal val="#ppt_y"/>
                                          </p:val>
                                        </p:tav>
                                      </p:tavLst>
                                    </p:anim>
                                    <p:anim calcmode="lin" valueType="num">
                                      <p:cBhvr>
                                        <p:cTn id="32" dur="500" fill="hold"/>
                                        <p:tgtEl>
                                          <p:spTgt spid="177"/>
                                        </p:tgtEl>
                                        <p:attrNameLst>
                                          <p:attrName>ppt_w</p:attrName>
                                        </p:attrNameLst>
                                      </p:cBhvr>
                                      <p:tavLst>
                                        <p:tav tm="0">
                                          <p:val>
                                            <p:strVal val="#ppt_w"/>
                                          </p:val>
                                        </p:tav>
                                        <p:tav tm="100000">
                                          <p:val>
                                            <p:strVal val="#ppt_w"/>
                                          </p:val>
                                        </p:tav>
                                      </p:tavLst>
                                    </p:anim>
                                    <p:anim calcmode="lin" valueType="num">
                                      <p:cBhvr>
                                        <p:cTn id="33" dur="500" fill="hold"/>
                                        <p:tgtEl>
                                          <p:spTgt spid="177"/>
                                        </p:tgtEl>
                                        <p:attrNameLst>
                                          <p:attrName>ppt_h</p:attrName>
                                        </p:attrNameLst>
                                      </p:cBhvr>
                                      <p:tavLst>
                                        <p:tav tm="0">
                                          <p:val>
                                            <p:fltVal val="0"/>
                                          </p:val>
                                        </p:tav>
                                        <p:tav tm="100000">
                                          <p:val>
                                            <p:strVal val="#ppt_h"/>
                                          </p:val>
                                        </p:tav>
                                      </p:tavLst>
                                    </p:anim>
                                  </p:childTnLst>
                                </p:cTn>
                              </p:par>
                              <p:par>
                                <p:cTn id="34" presetID="22" presetClass="entr" presetSubtype="4"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6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9697171" cy="840284"/>
            <a:chOff x="3135993" y="1051060"/>
            <a:chExt cx="9697171" cy="840284"/>
          </a:xfrm>
        </p:grpSpPr>
        <p:sp>
          <p:nvSpPr>
            <p:cNvPr id="20" name="矩形: 圆角 19"/>
            <p:cNvSpPr/>
            <p:nvPr/>
          </p:nvSpPr>
          <p:spPr>
            <a:xfrm>
              <a:off x="3839426" y="1280937"/>
              <a:ext cx="899373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880241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信息加密给保密信息贴上了“此地无银三百两”的标签</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30" name="矩形 29"/>
          <p:cNvSpPr/>
          <p:nvPr/>
        </p:nvSpPr>
        <p:spPr>
          <a:xfrm>
            <a:off x="1911569" y="2323539"/>
            <a:ext cx="7571303" cy="461665"/>
          </a:xfrm>
          <a:prstGeom prst="rect">
            <a:avLst/>
          </a:prstGeom>
        </p:spPr>
        <p:txBody>
          <a:bodyPr wrap="none">
            <a:spAutoFit/>
          </a:bodyPr>
          <a:lstStyle/>
          <a:p>
            <a:pPr fontAlgn="base">
              <a:spcAft>
                <a:spcPct val="0"/>
              </a:spcAft>
              <a:defRPr/>
            </a:pPr>
            <a:r>
              <a:rPr lang="zh-CN" altLang="en-US" sz="2400" dirty="0">
                <a:latin typeface="+mn-ea"/>
              </a:rPr>
              <a:t>将明文加密成敌人看不懂的密文，阻止了信息的泄露。</a:t>
            </a:r>
            <a:endParaRPr lang="zh-CN" altLang="en-US" sz="2400" dirty="0">
              <a:latin typeface="+mn-ea"/>
            </a:endParaRPr>
          </a:p>
        </p:txBody>
      </p:sp>
      <p:grpSp>
        <p:nvGrpSpPr>
          <p:cNvPr id="56" name="组合 55"/>
          <p:cNvGrpSpPr/>
          <p:nvPr/>
        </p:nvGrpSpPr>
        <p:grpSpPr>
          <a:xfrm>
            <a:off x="1654223" y="3176605"/>
            <a:ext cx="4154183" cy="2499810"/>
            <a:chOff x="1076853" y="5080315"/>
            <a:chExt cx="5054600" cy="3041644"/>
          </a:xfrm>
        </p:grpSpPr>
        <p:cxnSp>
          <p:nvCxnSpPr>
            <p:cNvPr id="57" name="直接连接符 56"/>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58" name="矩形: 圆角 57"/>
            <p:cNvSpPr/>
            <p:nvPr/>
          </p:nvSpPr>
          <p:spPr>
            <a:xfrm>
              <a:off x="1076853" y="5228959"/>
              <a:ext cx="5054600" cy="2893000"/>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59" name="矩形 58"/>
          <p:cNvSpPr/>
          <p:nvPr/>
        </p:nvSpPr>
        <p:spPr>
          <a:xfrm>
            <a:off x="1802492" y="3319421"/>
            <a:ext cx="4185761" cy="2278637"/>
          </a:xfrm>
          <a:prstGeom prst="rect">
            <a:avLst/>
          </a:prstGeom>
        </p:spPr>
        <p:txBody>
          <a:bodyPr wrap="none">
            <a:spAutoFit/>
          </a:bodyPr>
          <a:lstStyle/>
          <a:p>
            <a:pPr fontAlgn="base">
              <a:lnSpc>
                <a:spcPct val="120000"/>
              </a:lnSpc>
              <a:spcAft>
                <a:spcPct val="0"/>
              </a:spcAft>
              <a:defRPr/>
            </a:pPr>
            <a:r>
              <a:rPr lang="zh-CN" altLang="en-US" sz="2400" dirty="0">
                <a:latin typeface="+mn-ea"/>
              </a:rPr>
              <a:t>在因特网上，</a:t>
            </a:r>
            <a:r>
              <a:rPr lang="zh-CN" altLang="en-US" sz="2400" dirty="0">
                <a:solidFill>
                  <a:srgbClr val="0F73EE"/>
                </a:solidFill>
                <a:latin typeface="+mn-ea"/>
              </a:rPr>
              <a:t>谁也看不懂的</a:t>
            </a:r>
            <a:endParaRPr lang="en-US" altLang="zh-CN" sz="2400" dirty="0">
              <a:solidFill>
                <a:srgbClr val="0F73EE"/>
              </a:solidFill>
              <a:latin typeface="+mn-ea"/>
            </a:endParaRPr>
          </a:p>
          <a:p>
            <a:pPr fontAlgn="base">
              <a:lnSpc>
                <a:spcPct val="120000"/>
              </a:lnSpc>
              <a:spcAft>
                <a:spcPct val="0"/>
              </a:spcAft>
              <a:defRPr/>
            </a:pPr>
            <a:r>
              <a:rPr lang="zh-CN" altLang="en-US" sz="2400" dirty="0">
                <a:solidFill>
                  <a:srgbClr val="0F73EE"/>
                </a:solidFill>
                <a:latin typeface="+mn-ea"/>
              </a:rPr>
              <a:t>密文</a:t>
            </a:r>
            <a:r>
              <a:rPr lang="zh-CN" altLang="en-US" sz="2400" dirty="0">
                <a:latin typeface="+mn-ea"/>
              </a:rPr>
              <a:t>无疑成了“此地无银三</a:t>
            </a:r>
            <a:endParaRPr lang="en-US" altLang="zh-CN" sz="2400" dirty="0">
              <a:latin typeface="+mn-ea"/>
            </a:endParaRPr>
          </a:p>
          <a:p>
            <a:pPr fontAlgn="base">
              <a:lnSpc>
                <a:spcPct val="120000"/>
              </a:lnSpc>
              <a:spcAft>
                <a:spcPct val="0"/>
              </a:spcAft>
              <a:defRPr/>
            </a:pPr>
            <a:r>
              <a:rPr lang="zh-CN" altLang="en-US" sz="2400" dirty="0">
                <a:latin typeface="+mn-ea"/>
              </a:rPr>
              <a:t>百两”的标签。“黑客”完</a:t>
            </a:r>
            <a:endParaRPr lang="en-US" altLang="zh-CN" sz="2400" dirty="0">
              <a:latin typeface="+mn-ea"/>
            </a:endParaRPr>
          </a:p>
          <a:p>
            <a:pPr fontAlgn="base">
              <a:lnSpc>
                <a:spcPct val="120000"/>
              </a:lnSpc>
              <a:spcAft>
                <a:spcPct val="0"/>
              </a:spcAft>
              <a:defRPr/>
            </a:pPr>
            <a:r>
              <a:rPr lang="zh-CN" altLang="en-US" sz="2400" dirty="0">
                <a:latin typeface="+mn-ea"/>
              </a:rPr>
              <a:t>全可以通过跟踪密文来“</a:t>
            </a:r>
            <a:r>
              <a:rPr lang="zh-CN" altLang="en-US" sz="2400" dirty="0">
                <a:solidFill>
                  <a:srgbClr val="0F73EE"/>
                </a:solidFill>
                <a:latin typeface="+mn-ea"/>
              </a:rPr>
              <a:t>稳、</a:t>
            </a:r>
            <a:endParaRPr lang="en-US" altLang="zh-CN" sz="2400" dirty="0">
              <a:solidFill>
                <a:srgbClr val="0F73EE"/>
              </a:solidFill>
              <a:latin typeface="+mn-ea"/>
            </a:endParaRPr>
          </a:p>
          <a:p>
            <a:pPr fontAlgn="base">
              <a:lnSpc>
                <a:spcPct val="120000"/>
              </a:lnSpc>
              <a:spcAft>
                <a:spcPct val="0"/>
              </a:spcAft>
              <a:defRPr/>
            </a:pPr>
            <a:r>
              <a:rPr lang="zh-CN" altLang="en-US" sz="2400" dirty="0">
                <a:solidFill>
                  <a:srgbClr val="0F73EE"/>
                </a:solidFill>
                <a:latin typeface="+mn-ea"/>
              </a:rPr>
              <a:t>准、狠</a:t>
            </a:r>
            <a:r>
              <a:rPr lang="zh-CN" altLang="en-US" sz="2400" dirty="0">
                <a:latin typeface="+mn-ea"/>
              </a:rPr>
              <a:t>”地破坏合法通信。</a:t>
            </a:r>
            <a:endParaRPr lang="zh-CN" altLang="en-US" sz="2400" dirty="0">
              <a:latin typeface="+mn-ea"/>
            </a:endParaRPr>
          </a:p>
        </p:txBody>
      </p:sp>
      <p:grpSp>
        <p:nvGrpSpPr>
          <p:cNvPr id="60" name="组合 59"/>
          <p:cNvGrpSpPr/>
          <p:nvPr/>
        </p:nvGrpSpPr>
        <p:grpSpPr>
          <a:xfrm>
            <a:off x="6383596" y="3179184"/>
            <a:ext cx="4154183" cy="2497231"/>
            <a:chOff x="1076853" y="5080315"/>
            <a:chExt cx="5054600" cy="3038506"/>
          </a:xfrm>
        </p:grpSpPr>
        <p:cxnSp>
          <p:nvCxnSpPr>
            <p:cNvPr id="61" name="直接连接符 6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62" name="矩形: 圆角 61"/>
            <p:cNvSpPr/>
            <p:nvPr/>
          </p:nvSpPr>
          <p:spPr>
            <a:xfrm>
              <a:off x="1076853" y="5228959"/>
              <a:ext cx="5054600" cy="2889862"/>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63" name="矩形 62"/>
          <p:cNvSpPr/>
          <p:nvPr/>
        </p:nvSpPr>
        <p:spPr>
          <a:xfrm>
            <a:off x="6497441" y="3541019"/>
            <a:ext cx="3877985" cy="1835439"/>
          </a:xfrm>
          <a:prstGeom prst="rect">
            <a:avLst/>
          </a:prstGeom>
        </p:spPr>
        <p:txBody>
          <a:bodyPr wrap="none">
            <a:spAutoFit/>
          </a:bodyPr>
          <a:lstStyle/>
          <a:p>
            <a:pPr fontAlgn="base">
              <a:lnSpc>
                <a:spcPct val="120000"/>
              </a:lnSpc>
              <a:spcAft>
                <a:spcPct val="0"/>
              </a:spcAft>
            </a:pPr>
            <a:r>
              <a:rPr lang="zh-CN" altLang="en-US" sz="2400" dirty="0">
                <a:latin typeface="+mn-ea"/>
              </a:rPr>
              <a:t>人们重新启用了古老的隐写</a:t>
            </a:r>
            <a:endParaRPr lang="en-US" altLang="zh-CN" sz="2400" dirty="0">
              <a:latin typeface="+mn-ea"/>
            </a:endParaRPr>
          </a:p>
          <a:p>
            <a:pPr fontAlgn="base">
              <a:lnSpc>
                <a:spcPct val="120000"/>
              </a:lnSpc>
              <a:spcAft>
                <a:spcPct val="0"/>
              </a:spcAft>
            </a:pPr>
            <a:r>
              <a:rPr lang="zh-CN" altLang="en-US" sz="2400" dirty="0">
                <a:latin typeface="+mn-ea"/>
              </a:rPr>
              <a:t>术，并对这种技术进行了现</a:t>
            </a:r>
            <a:endParaRPr lang="en-US" altLang="zh-CN" sz="2400" dirty="0">
              <a:latin typeface="+mn-ea"/>
            </a:endParaRPr>
          </a:p>
          <a:p>
            <a:pPr fontAlgn="base">
              <a:lnSpc>
                <a:spcPct val="120000"/>
              </a:lnSpc>
              <a:spcAft>
                <a:spcPct val="0"/>
              </a:spcAft>
            </a:pPr>
            <a:r>
              <a:rPr lang="zh-CN" altLang="en-US" sz="2400" dirty="0">
                <a:latin typeface="+mn-ea"/>
              </a:rPr>
              <a:t>代化的改进，从而达到了迷</a:t>
            </a:r>
            <a:endParaRPr lang="en-US" altLang="zh-CN" sz="2400" dirty="0">
              <a:latin typeface="+mn-ea"/>
            </a:endParaRPr>
          </a:p>
          <a:p>
            <a:pPr fontAlgn="base">
              <a:lnSpc>
                <a:spcPct val="120000"/>
              </a:lnSpc>
              <a:spcAft>
                <a:spcPct val="0"/>
              </a:spcAft>
            </a:pPr>
            <a:r>
              <a:rPr lang="zh-CN" altLang="en-US" sz="2400" dirty="0">
                <a:latin typeface="+mn-ea"/>
              </a:rPr>
              <a:t>惑“黑客”的目的。</a:t>
            </a:r>
            <a:endParaRPr lang="zh-CN" altLang="en-US" sz="2400" dirty="0">
              <a:latin typeface="+mn-ea"/>
            </a:endParaRPr>
          </a:p>
        </p:txBody>
      </p:sp>
      <p:sp>
        <p:nvSpPr>
          <p:cNvPr id="66567" name="矩形 66566"/>
          <p:cNvSpPr/>
          <p:nvPr/>
        </p:nvSpPr>
        <p:spPr>
          <a:xfrm>
            <a:off x="1911569" y="1731071"/>
            <a:ext cx="7879080" cy="461665"/>
          </a:xfrm>
          <a:prstGeom prst="rect">
            <a:avLst/>
          </a:prstGeom>
        </p:spPr>
        <p:txBody>
          <a:bodyPr wrap="none">
            <a:spAutoFit/>
          </a:bodyPr>
          <a:lstStyle/>
          <a:p>
            <a:r>
              <a:rPr lang="zh-CN" altLang="en-US" sz="2400" dirty="0">
                <a:latin typeface="+mn-ea"/>
                <a:cs typeface="+mn-ea"/>
                <a:sym typeface="+mn-lt"/>
              </a:rPr>
              <a:t>历史证明：密码是保护信息机密性的一种最有效的手段。</a:t>
            </a:r>
            <a:endParaRPr lang="zh-CN" altLang="en-US" sz="2400" dirty="0">
              <a:latin typeface="+mn-ea"/>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66567"/>
                                        </p:tgtEl>
                                        <p:attrNameLst>
                                          <p:attrName>style.visibility</p:attrName>
                                        </p:attrNameLst>
                                      </p:cBhvr>
                                      <p:to>
                                        <p:strVal val="visible"/>
                                      </p:to>
                                    </p:set>
                                    <p:animEffect transition="in" filter="wipe(left)">
                                      <p:cBhvr>
                                        <p:cTn id="14" dur="500"/>
                                        <p:tgtEl>
                                          <p:spTgt spid="66567"/>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childTnLst>
                          </p:cTn>
                        </p:par>
                        <p:par>
                          <p:cTn id="19" fill="hold">
                            <p:stCondLst>
                              <p:cond delay="1500"/>
                            </p:stCondLst>
                            <p:childTnLst>
                              <p:par>
                                <p:cTn id="20" presetID="17" presetClass="entr" presetSubtype="1" fill="hold" nodeType="after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p:cTn id="22" dur="500" fill="hold"/>
                                        <p:tgtEl>
                                          <p:spTgt spid="56"/>
                                        </p:tgtEl>
                                        <p:attrNameLst>
                                          <p:attrName>ppt_x</p:attrName>
                                        </p:attrNameLst>
                                      </p:cBhvr>
                                      <p:tavLst>
                                        <p:tav tm="0">
                                          <p:val>
                                            <p:strVal val="#ppt_x"/>
                                          </p:val>
                                        </p:tav>
                                        <p:tav tm="100000">
                                          <p:val>
                                            <p:strVal val="#ppt_x"/>
                                          </p:val>
                                        </p:tav>
                                      </p:tavLst>
                                    </p:anim>
                                    <p:anim calcmode="lin" valueType="num">
                                      <p:cBhvr>
                                        <p:cTn id="23" dur="500" fill="hold"/>
                                        <p:tgtEl>
                                          <p:spTgt spid="56"/>
                                        </p:tgtEl>
                                        <p:attrNameLst>
                                          <p:attrName>ppt_y</p:attrName>
                                        </p:attrNameLst>
                                      </p:cBhvr>
                                      <p:tavLst>
                                        <p:tav tm="0">
                                          <p:val>
                                            <p:strVal val="#ppt_y-#ppt_h/2"/>
                                          </p:val>
                                        </p:tav>
                                        <p:tav tm="100000">
                                          <p:val>
                                            <p:strVal val="#ppt_y"/>
                                          </p:val>
                                        </p:tav>
                                      </p:tavLst>
                                    </p:anim>
                                    <p:anim calcmode="lin" valueType="num">
                                      <p:cBhvr>
                                        <p:cTn id="24" dur="500" fill="hold"/>
                                        <p:tgtEl>
                                          <p:spTgt spid="56"/>
                                        </p:tgtEl>
                                        <p:attrNameLst>
                                          <p:attrName>ppt_w</p:attrName>
                                        </p:attrNameLst>
                                      </p:cBhvr>
                                      <p:tavLst>
                                        <p:tav tm="0">
                                          <p:val>
                                            <p:strVal val="#ppt_w"/>
                                          </p:val>
                                        </p:tav>
                                        <p:tav tm="100000">
                                          <p:val>
                                            <p:strVal val="#ppt_w"/>
                                          </p:val>
                                        </p:tav>
                                      </p:tavLst>
                                    </p:anim>
                                    <p:anim calcmode="lin" valueType="num">
                                      <p:cBhvr>
                                        <p:cTn id="25" dur="500" fill="hold"/>
                                        <p:tgtEl>
                                          <p:spTgt spid="56"/>
                                        </p:tgtEl>
                                        <p:attrNameLst>
                                          <p:attrName>ppt_h</p:attrName>
                                        </p:attrNameLst>
                                      </p:cBhvr>
                                      <p:tavLst>
                                        <p:tav tm="0">
                                          <p:val>
                                            <p:fltVal val="0"/>
                                          </p:val>
                                        </p:tav>
                                        <p:tav tm="100000">
                                          <p:val>
                                            <p:strVal val="#ppt_h"/>
                                          </p:val>
                                        </p:tav>
                                      </p:tavLst>
                                    </p:anim>
                                  </p:childTnLst>
                                </p:cTn>
                              </p:par>
                              <p:par>
                                <p:cTn id="26" presetID="22" presetClass="entr" presetSubtype="4" fill="hold" grpId="0" nodeType="withEffect">
                                  <p:stCondLst>
                                    <p:cond delay="0"/>
                                  </p:stCondLst>
                                  <p:childTnLst>
                                    <p:set>
                                      <p:cBhvr>
                                        <p:cTn id="27" dur="1" fill="hold">
                                          <p:stCondLst>
                                            <p:cond delay="0"/>
                                          </p:stCondLst>
                                        </p:cTn>
                                        <p:tgtEl>
                                          <p:spTgt spid="59"/>
                                        </p:tgtEl>
                                        <p:attrNameLst>
                                          <p:attrName>style.visibility</p:attrName>
                                        </p:attrNameLst>
                                      </p:cBhvr>
                                      <p:to>
                                        <p:strVal val="visible"/>
                                      </p:to>
                                    </p:set>
                                    <p:animEffect transition="in" filter="wipe(down)">
                                      <p:cBhvr>
                                        <p:cTn id="28" dur="650"/>
                                        <p:tgtEl>
                                          <p:spTgt spid="59"/>
                                        </p:tgtEl>
                                      </p:cBhvr>
                                    </p:animEffect>
                                  </p:childTnLst>
                                </p:cTn>
                              </p:par>
                            </p:childTnLst>
                          </p:cTn>
                        </p:par>
                        <p:par>
                          <p:cTn id="29" fill="hold">
                            <p:stCondLst>
                              <p:cond delay="2000"/>
                            </p:stCondLst>
                            <p:childTnLst>
                              <p:par>
                                <p:cTn id="30" presetID="17" presetClass="entr" presetSubtype="1" fill="hold" nodeType="afterEffect">
                                  <p:stCondLst>
                                    <p:cond delay="0"/>
                                  </p:stCondLst>
                                  <p:childTnLst>
                                    <p:set>
                                      <p:cBhvr>
                                        <p:cTn id="31" dur="1" fill="hold">
                                          <p:stCondLst>
                                            <p:cond delay="0"/>
                                          </p:stCondLst>
                                        </p:cTn>
                                        <p:tgtEl>
                                          <p:spTgt spid="60"/>
                                        </p:tgtEl>
                                        <p:attrNameLst>
                                          <p:attrName>style.visibility</p:attrName>
                                        </p:attrNameLst>
                                      </p:cBhvr>
                                      <p:to>
                                        <p:strVal val="visible"/>
                                      </p:to>
                                    </p:set>
                                    <p:anim calcmode="lin" valueType="num">
                                      <p:cBhvr>
                                        <p:cTn id="32" dur="500" fill="hold"/>
                                        <p:tgtEl>
                                          <p:spTgt spid="60"/>
                                        </p:tgtEl>
                                        <p:attrNameLst>
                                          <p:attrName>ppt_x</p:attrName>
                                        </p:attrNameLst>
                                      </p:cBhvr>
                                      <p:tavLst>
                                        <p:tav tm="0">
                                          <p:val>
                                            <p:strVal val="#ppt_x"/>
                                          </p:val>
                                        </p:tav>
                                        <p:tav tm="100000">
                                          <p:val>
                                            <p:strVal val="#ppt_x"/>
                                          </p:val>
                                        </p:tav>
                                      </p:tavLst>
                                    </p:anim>
                                    <p:anim calcmode="lin" valueType="num">
                                      <p:cBhvr>
                                        <p:cTn id="33" dur="500" fill="hold"/>
                                        <p:tgtEl>
                                          <p:spTgt spid="60"/>
                                        </p:tgtEl>
                                        <p:attrNameLst>
                                          <p:attrName>ppt_y</p:attrName>
                                        </p:attrNameLst>
                                      </p:cBhvr>
                                      <p:tavLst>
                                        <p:tav tm="0">
                                          <p:val>
                                            <p:strVal val="#ppt_y-#ppt_h/2"/>
                                          </p:val>
                                        </p:tav>
                                        <p:tav tm="100000">
                                          <p:val>
                                            <p:strVal val="#ppt_y"/>
                                          </p:val>
                                        </p:tav>
                                      </p:tavLst>
                                    </p:anim>
                                    <p:anim calcmode="lin" valueType="num">
                                      <p:cBhvr>
                                        <p:cTn id="34" dur="500" fill="hold"/>
                                        <p:tgtEl>
                                          <p:spTgt spid="60"/>
                                        </p:tgtEl>
                                        <p:attrNameLst>
                                          <p:attrName>ppt_w</p:attrName>
                                        </p:attrNameLst>
                                      </p:cBhvr>
                                      <p:tavLst>
                                        <p:tav tm="0">
                                          <p:val>
                                            <p:strVal val="#ppt_w"/>
                                          </p:val>
                                        </p:tav>
                                        <p:tav tm="100000">
                                          <p:val>
                                            <p:strVal val="#ppt_w"/>
                                          </p:val>
                                        </p:tav>
                                      </p:tavLst>
                                    </p:anim>
                                    <p:anim calcmode="lin" valueType="num">
                                      <p:cBhvr>
                                        <p:cTn id="35" dur="500" fill="hold"/>
                                        <p:tgtEl>
                                          <p:spTgt spid="60"/>
                                        </p:tgtEl>
                                        <p:attrNameLst>
                                          <p:attrName>ppt_h</p:attrName>
                                        </p:attrNameLst>
                                      </p:cBhvr>
                                      <p:tavLst>
                                        <p:tav tm="0">
                                          <p:val>
                                            <p:fltVal val="0"/>
                                          </p:val>
                                        </p:tav>
                                        <p:tav tm="100000">
                                          <p:val>
                                            <p:strVal val="#ppt_h"/>
                                          </p:val>
                                        </p:tav>
                                      </p:tavLst>
                                    </p:anim>
                                  </p:childTnLst>
                                </p:cTn>
                              </p:par>
                              <p:par>
                                <p:cTn id="36" presetID="22" presetClass="entr" presetSubtype="4" fill="hold" grpId="0" nodeType="withEffect">
                                  <p:stCondLst>
                                    <p:cond delay="0"/>
                                  </p:stCondLst>
                                  <p:childTnLst>
                                    <p:set>
                                      <p:cBhvr>
                                        <p:cTn id="37" dur="1" fill="hold">
                                          <p:stCondLst>
                                            <p:cond delay="0"/>
                                          </p:stCondLst>
                                        </p:cTn>
                                        <p:tgtEl>
                                          <p:spTgt spid="63"/>
                                        </p:tgtEl>
                                        <p:attrNameLst>
                                          <p:attrName>style.visibility</p:attrName>
                                        </p:attrNameLst>
                                      </p:cBhvr>
                                      <p:to>
                                        <p:strVal val="visible"/>
                                      </p:to>
                                    </p:set>
                                    <p:animEffect transition="in" filter="wipe(down)">
                                      <p:cBhvr>
                                        <p:cTn id="38" dur="65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59" grpId="0"/>
      <p:bldP spid="63" grpId="0"/>
      <p:bldP spid="6656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59350" y="637786"/>
            <a:ext cx="7294100" cy="840284"/>
            <a:chOff x="3135993" y="1051060"/>
            <a:chExt cx="7294100" cy="840284"/>
          </a:xfrm>
        </p:grpSpPr>
        <p:sp>
          <p:nvSpPr>
            <p:cNvPr id="7" name="矩形: 圆角 6"/>
            <p:cNvSpPr/>
            <p:nvPr/>
          </p:nvSpPr>
          <p:spPr>
            <a:xfrm>
              <a:off x="3839426" y="1280937"/>
              <a:ext cx="659066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8" name="矩形 7"/>
            <p:cNvSpPr/>
            <p:nvPr/>
          </p:nvSpPr>
          <p:spPr>
            <a:xfrm>
              <a:off x="3972879" y="1333399"/>
              <a:ext cx="6288901"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数字世界的一个非常重要和紧迫的议题</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10" name="直接连接符 9"/>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1949581" y="1792566"/>
            <a:ext cx="3102391" cy="554008"/>
            <a:chOff x="1962782" y="3317604"/>
            <a:chExt cx="3102391" cy="554008"/>
          </a:xfrm>
        </p:grpSpPr>
        <p:sp>
          <p:nvSpPr>
            <p:cNvPr id="78" name="矩形: 圆角 77"/>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数字作品发展迅猛：</a:t>
              </a:r>
              <a:endParaRPr lang="zh-CN" altLang="en-US" sz="2400" dirty="0">
                <a:latin typeface="+mn-ea"/>
              </a:endParaRPr>
            </a:p>
          </p:txBody>
        </p:sp>
      </p:grpSp>
      <p:sp>
        <p:nvSpPr>
          <p:cNvPr id="3" name="矩形 2"/>
          <p:cNvSpPr/>
          <p:nvPr/>
        </p:nvSpPr>
        <p:spPr>
          <a:xfrm>
            <a:off x="2083035" y="2468507"/>
            <a:ext cx="6955750" cy="461665"/>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越来越多的知识产品以电子版的方式在网上传播。</a:t>
            </a:r>
            <a:endParaRPr lang="zh-CN" altLang="en-US" sz="2400" dirty="0">
              <a:solidFill>
                <a:schemeClr val="tx1">
                  <a:lumMod val="85000"/>
                  <a:lumOff val="15000"/>
                </a:schemeClr>
              </a:solidFill>
              <a:latin typeface="+mn-ea"/>
              <a:cs typeface="+mn-ea"/>
              <a:sym typeface="+mn-lt"/>
            </a:endParaRPr>
          </a:p>
        </p:txBody>
      </p:sp>
      <p:grpSp>
        <p:nvGrpSpPr>
          <p:cNvPr id="84" name="组合 83"/>
          <p:cNvGrpSpPr/>
          <p:nvPr/>
        </p:nvGrpSpPr>
        <p:grpSpPr>
          <a:xfrm>
            <a:off x="1949581" y="3052105"/>
            <a:ext cx="4973733" cy="554008"/>
            <a:chOff x="1962782" y="3317604"/>
            <a:chExt cx="4973733" cy="554008"/>
          </a:xfrm>
        </p:grpSpPr>
        <p:sp>
          <p:nvSpPr>
            <p:cNvPr id="85" name="矩形: 圆角 84"/>
            <p:cNvSpPr/>
            <p:nvPr/>
          </p:nvSpPr>
          <p:spPr>
            <a:xfrm>
              <a:off x="1962782" y="3317604"/>
              <a:ext cx="484027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2096236" y="3384550"/>
              <a:ext cx="4840279" cy="461665"/>
            </a:xfrm>
            <a:prstGeom prst="rect">
              <a:avLst/>
            </a:prstGeom>
          </p:spPr>
          <p:txBody>
            <a:bodyPr wrap="square">
              <a:spAutoFit/>
            </a:bodyPr>
            <a:lstStyle/>
            <a:p>
              <a:pPr fontAlgn="base">
                <a:spcAft>
                  <a:spcPct val="0"/>
                </a:spcAft>
                <a:defRPr/>
              </a:pPr>
              <a:r>
                <a:rPr lang="zh-CN" altLang="en-US" sz="2400" dirty="0">
                  <a:latin typeface="+mn-ea"/>
                </a:rPr>
                <a:t>数字媒体的知识产权保护的问题：</a:t>
              </a:r>
              <a:endParaRPr lang="zh-CN" altLang="en-US" sz="2400" dirty="0">
                <a:latin typeface="+mn-ea"/>
              </a:endParaRPr>
            </a:p>
          </p:txBody>
        </p:sp>
      </p:grpSp>
      <p:sp>
        <p:nvSpPr>
          <p:cNvPr id="87" name="矩形 86"/>
          <p:cNvSpPr/>
          <p:nvPr/>
        </p:nvSpPr>
        <p:spPr>
          <a:xfrm>
            <a:off x="2083035" y="3728046"/>
            <a:ext cx="8802410" cy="830997"/>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数字信号处理和网络传输技术可以对数字媒体的原版进行无限制</a:t>
            </a:r>
            <a:endParaRPr lang="en-US" altLang="zh-CN" sz="2400" dirty="0">
              <a:solidFill>
                <a:schemeClr val="tx1">
                  <a:lumMod val="85000"/>
                  <a:lumOff val="15000"/>
                </a:schemeClr>
              </a:solidFill>
              <a:latin typeface="+mn-ea"/>
              <a:cs typeface="+mn-ea"/>
              <a:sym typeface="+mn-lt"/>
            </a:endParaRPr>
          </a:p>
          <a:p>
            <a:r>
              <a:rPr lang="zh-CN" altLang="en-US" sz="2400" dirty="0">
                <a:solidFill>
                  <a:schemeClr val="tx1">
                    <a:lumMod val="85000"/>
                    <a:lumOff val="15000"/>
                  </a:schemeClr>
                </a:solidFill>
                <a:latin typeface="+mn-ea"/>
                <a:cs typeface="+mn-ea"/>
                <a:sym typeface="+mn-lt"/>
              </a:rPr>
              <a:t>的任意编辑、修改、拷贝和散布。</a:t>
            </a:r>
            <a:endParaRPr lang="zh-CN" altLang="en-US" sz="2400" dirty="0">
              <a:solidFill>
                <a:schemeClr val="tx1">
                  <a:lumMod val="85000"/>
                  <a:lumOff val="15000"/>
                </a:schemeClr>
              </a:solidFill>
              <a:latin typeface="+mn-ea"/>
              <a:cs typeface="+mn-ea"/>
              <a:sym typeface="+mn-lt"/>
            </a:endParaRPr>
          </a:p>
        </p:txBody>
      </p:sp>
      <p:grpSp>
        <p:nvGrpSpPr>
          <p:cNvPr id="88" name="组合 87"/>
          <p:cNvGrpSpPr/>
          <p:nvPr/>
        </p:nvGrpSpPr>
        <p:grpSpPr>
          <a:xfrm>
            <a:off x="1949581" y="4680976"/>
            <a:ext cx="3333619" cy="554008"/>
            <a:chOff x="1962782" y="3317604"/>
            <a:chExt cx="3333619" cy="554008"/>
          </a:xfrm>
        </p:grpSpPr>
        <p:sp>
          <p:nvSpPr>
            <p:cNvPr id="89" name="矩形: 圆角 88"/>
            <p:cNvSpPr/>
            <p:nvPr/>
          </p:nvSpPr>
          <p:spPr>
            <a:xfrm>
              <a:off x="1962782" y="3317604"/>
              <a:ext cx="333361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0" name="矩形 89"/>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目前急需解决的问题：</a:t>
              </a:r>
              <a:endParaRPr lang="zh-CN" altLang="en-US" sz="2400" dirty="0">
                <a:latin typeface="+mn-ea"/>
              </a:endParaRPr>
            </a:p>
          </p:txBody>
        </p:sp>
      </p:grpSp>
      <p:sp>
        <p:nvSpPr>
          <p:cNvPr id="91" name="矩形 90"/>
          <p:cNvSpPr/>
          <p:nvPr/>
        </p:nvSpPr>
        <p:spPr>
          <a:xfrm>
            <a:off x="2083035" y="5356917"/>
            <a:ext cx="5485797" cy="461665"/>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如何防止知识产品被非法复制及传播。 </a:t>
            </a:r>
            <a:endParaRPr lang="zh-CN" altLang="en-US" sz="2400" dirty="0">
              <a:solidFill>
                <a:schemeClr val="tx1">
                  <a:lumMod val="85000"/>
                  <a:lumOff val="15000"/>
                </a:schemeClr>
              </a:solidFill>
              <a:latin typeface="+mn-ea"/>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77"/>
                                        </p:tgtEl>
                                        <p:attrNameLst>
                                          <p:attrName>style.visibility</p:attrName>
                                        </p:attrNameLst>
                                      </p:cBhvr>
                                      <p:to>
                                        <p:strVal val="visible"/>
                                      </p:to>
                                    </p:set>
                                    <p:animEffect transition="in" filter="barn(inVertical)">
                                      <p:cBhvr>
                                        <p:cTn id="14" dur="500"/>
                                        <p:tgtEl>
                                          <p:spTgt spid="77"/>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par>
                          <p:cTn id="19" fill="hold">
                            <p:stCondLst>
                              <p:cond delay="1500"/>
                            </p:stCondLst>
                            <p:childTnLst>
                              <p:par>
                                <p:cTn id="20" presetID="16" presetClass="entr" presetSubtype="21" fill="hold" nodeType="after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barn(inVertical)">
                                      <p:cBhvr>
                                        <p:cTn id="22" dur="500"/>
                                        <p:tgtEl>
                                          <p:spTgt spid="84"/>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7"/>
                                        </p:tgtEl>
                                        <p:attrNameLst>
                                          <p:attrName>style.visibility</p:attrName>
                                        </p:attrNameLst>
                                      </p:cBhvr>
                                      <p:to>
                                        <p:strVal val="visible"/>
                                      </p:to>
                                    </p:set>
                                    <p:animEffect transition="in" filter="fade">
                                      <p:cBhvr>
                                        <p:cTn id="26" dur="500"/>
                                        <p:tgtEl>
                                          <p:spTgt spid="87"/>
                                        </p:tgtEl>
                                      </p:cBhvr>
                                    </p:animEffect>
                                  </p:childTnLst>
                                </p:cTn>
                              </p:par>
                            </p:childTnLst>
                          </p:cTn>
                        </p:par>
                        <p:par>
                          <p:cTn id="27" fill="hold">
                            <p:stCondLst>
                              <p:cond delay="2500"/>
                            </p:stCondLst>
                            <p:childTnLst>
                              <p:par>
                                <p:cTn id="28" presetID="16" presetClass="entr" presetSubtype="21" fill="hold" nodeType="afterEffect">
                                  <p:stCondLst>
                                    <p:cond delay="0"/>
                                  </p:stCondLst>
                                  <p:childTnLst>
                                    <p:set>
                                      <p:cBhvr>
                                        <p:cTn id="29" dur="1" fill="hold">
                                          <p:stCondLst>
                                            <p:cond delay="0"/>
                                          </p:stCondLst>
                                        </p:cTn>
                                        <p:tgtEl>
                                          <p:spTgt spid="88"/>
                                        </p:tgtEl>
                                        <p:attrNameLst>
                                          <p:attrName>style.visibility</p:attrName>
                                        </p:attrNameLst>
                                      </p:cBhvr>
                                      <p:to>
                                        <p:strVal val="visible"/>
                                      </p:to>
                                    </p:set>
                                    <p:animEffect transition="in" filter="barn(inVertical)">
                                      <p:cBhvr>
                                        <p:cTn id="30" dur="500"/>
                                        <p:tgtEl>
                                          <p:spTgt spid="88"/>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91"/>
                                        </p:tgtEl>
                                        <p:attrNameLst>
                                          <p:attrName>style.visibility</p:attrName>
                                        </p:attrNameLst>
                                      </p:cBhvr>
                                      <p:to>
                                        <p:strVal val="visible"/>
                                      </p:to>
                                    </p:set>
                                    <p:animEffect transition="in" filter="fade">
                                      <p:cBhvr>
                                        <p:cTn id="3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7" grpId="0"/>
      <p:bldP spid="9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59350" y="637786"/>
            <a:ext cx="7608879" cy="840284"/>
            <a:chOff x="3135993" y="1051060"/>
            <a:chExt cx="7608879" cy="840284"/>
          </a:xfrm>
        </p:grpSpPr>
        <p:sp>
          <p:nvSpPr>
            <p:cNvPr id="7" name="矩形: 圆角 6"/>
            <p:cNvSpPr/>
            <p:nvPr/>
          </p:nvSpPr>
          <p:spPr>
            <a:xfrm>
              <a:off x="3839426" y="1280937"/>
              <a:ext cx="6905446"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8" name="矩形 7"/>
            <p:cNvSpPr/>
            <p:nvPr/>
          </p:nvSpPr>
          <p:spPr>
            <a:xfrm>
              <a:off x="3972879" y="1333399"/>
              <a:ext cx="664797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传统的信息安全技术无法解决上述新问题</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10" name="直接连接符 9"/>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2449254" y="1726324"/>
            <a:ext cx="8316147" cy="1341632"/>
            <a:chOff x="2449254" y="2284640"/>
            <a:chExt cx="8316147" cy="1341632"/>
          </a:xfrm>
        </p:grpSpPr>
        <p:sp>
          <p:nvSpPr>
            <p:cNvPr id="14" name="矩形: 圆角 13"/>
            <p:cNvSpPr/>
            <p:nvPr/>
          </p:nvSpPr>
          <p:spPr>
            <a:xfrm>
              <a:off x="2449254" y="2284640"/>
              <a:ext cx="8316147" cy="1341632"/>
            </a:xfrm>
            <a:prstGeom prst="roundRect">
              <a:avLst>
                <a:gd name="adj" fmla="val 798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5" name="矩形 14"/>
            <p:cNvSpPr/>
            <p:nvPr/>
          </p:nvSpPr>
          <p:spPr>
            <a:xfrm>
              <a:off x="3148908" y="2349389"/>
              <a:ext cx="7571303" cy="1200329"/>
            </a:xfrm>
            <a:prstGeom prst="rect">
              <a:avLst/>
            </a:prstGeom>
          </p:spPr>
          <p:txBody>
            <a:bodyPr wrap="none">
              <a:spAutoFit/>
            </a:bodyPr>
            <a:lstStyle/>
            <a:p>
              <a:pPr fontAlgn="base">
                <a:spcAft>
                  <a:spcPct val="0"/>
                </a:spcAft>
                <a:defRPr/>
              </a:pPr>
              <a:r>
                <a:rPr lang="zh-CN" altLang="en-US" sz="2400" dirty="0">
                  <a:latin typeface="+mn-ea"/>
                </a:rPr>
                <a:t>国际上提出了</a:t>
              </a:r>
              <a:r>
                <a:rPr lang="zh-CN" altLang="en-US" sz="2400" dirty="0">
                  <a:solidFill>
                    <a:srgbClr val="0F73EE"/>
                  </a:solidFill>
                  <a:latin typeface="+mn-ea"/>
                </a:rPr>
                <a:t>一种新的</a:t>
              </a:r>
              <a:r>
                <a:rPr lang="zh-CN" altLang="en-US" sz="2400" dirty="0">
                  <a:latin typeface="+mn-ea"/>
                </a:rPr>
                <a:t>关于信息安全的概念：</a:t>
              </a:r>
              <a:endParaRPr lang="zh-CN" altLang="en-US" sz="2400" dirty="0">
                <a:latin typeface="+mn-ea"/>
              </a:endParaRPr>
            </a:p>
            <a:p>
              <a:pPr fontAlgn="base">
                <a:spcAft>
                  <a:spcPct val="0"/>
                </a:spcAft>
                <a:defRPr/>
              </a:pPr>
              <a:r>
                <a:rPr lang="zh-CN" altLang="en-US" sz="2400" dirty="0">
                  <a:latin typeface="+mn-ea"/>
                </a:rPr>
                <a:t>开发设计不同于传统密码学的技术，</a:t>
              </a:r>
              <a:r>
                <a:rPr lang="zh-CN" altLang="en-US" sz="2400" dirty="0">
                  <a:solidFill>
                    <a:srgbClr val="0F73EE"/>
                  </a:solidFill>
                  <a:latin typeface="+mn-ea"/>
                </a:rPr>
                <a:t>即将机密资料信</a:t>
              </a:r>
              <a:endParaRPr lang="en-US" altLang="zh-CN" sz="2400" dirty="0">
                <a:solidFill>
                  <a:srgbClr val="0F73EE"/>
                </a:solidFill>
                <a:latin typeface="+mn-ea"/>
              </a:endParaRPr>
            </a:p>
            <a:p>
              <a:pPr fontAlgn="base">
                <a:spcAft>
                  <a:spcPct val="0"/>
                </a:spcAft>
                <a:defRPr/>
              </a:pPr>
              <a:r>
                <a:rPr lang="zh-CN" altLang="en-US" sz="2400" dirty="0">
                  <a:solidFill>
                    <a:srgbClr val="0F73EE"/>
                  </a:solidFill>
                  <a:latin typeface="+mn-ea"/>
                </a:rPr>
                <a:t>息秘密地隐藏于一般的文件中</a:t>
              </a:r>
              <a:r>
                <a:rPr lang="zh-CN" altLang="en-US" sz="2400" dirty="0">
                  <a:latin typeface="+mn-ea"/>
                </a:rPr>
                <a:t>，然后再通过网络传递。</a:t>
              </a:r>
              <a:endParaRPr lang="zh-CN" altLang="en-US" sz="2400" dirty="0">
                <a:latin typeface="+mn-ea"/>
              </a:endParaRPr>
            </a:p>
          </p:txBody>
        </p:sp>
      </p:grpSp>
      <p:grpSp>
        <p:nvGrpSpPr>
          <p:cNvPr id="16" name="组合 15"/>
          <p:cNvGrpSpPr/>
          <p:nvPr/>
        </p:nvGrpSpPr>
        <p:grpSpPr>
          <a:xfrm>
            <a:off x="1611066" y="1722293"/>
            <a:ext cx="1341632" cy="1341632"/>
            <a:chOff x="1882937" y="2051686"/>
            <a:chExt cx="1438016" cy="1438016"/>
          </a:xfrm>
        </p:grpSpPr>
        <p:sp>
          <p:nvSpPr>
            <p:cNvPr id="17" name="椭圆 16"/>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8" name="矩形 17"/>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信息</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安全</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9" name="组合 18"/>
          <p:cNvGrpSpPr/>
          <p:nvPr/>
        </p:nvGrpSpPr>
        <p:grpSpPr>
          <a:xfrm>
            <a:off x="957517" y="3750520"/>
            <a:ext cx="3698825" cy="2181343"/>
            <a:chOff x="1076853" y="5080315"/>
            <a:chExt cx="5054600" cy="2654149"/>
          </a:xfrm>
        </p:grpSpPr>
        <p:cxnSp>
          <p:nvCxnSpPr>
            <p:cNvPr id="20" name="直接连接符 19"/>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矩形: 圆角 20"/>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2" name="矩形 21"/>
          <p:cNvSpPr/>
          <p:nvPr/>
        </p:nvSpPr>
        <p:spPr>
          <a:xfrm>
            <a:off x="1145050" y="3871430"/>
            <a:ext cx="3338050" cy="2060436"/>
          </a:xfrm>
          <a:prstGeom prst="rect">
            <a:avLst/>
          </a:prstGeom>
        </p:spPr>
        <p:txBody>
          <a:bodyPr wrap="square">
            <a:spAutoFit/>
          </a:bodyPr>
          <a:lstStyle/>
          <a:p>
            <a:pPr fontAlgn="base">
              <a:lnSpc>
                <a:spcPct val="130000"/>
              </a:lnSpc>
              <a:spcAft>
                <a:spcPct val="0"/>
              </a:spcAft>
              <a:defRPr/>
            </a:pPr>
            <a:r>
              <a:rPr lang="zh-CN" altLang="en-US" sz="2000" dirty="0">
                <a:latin typeface="+mn-ea"/>
              </a:rPr>
              <a:t>由于非法拦截者从网络上拦截下来的伪装后的机密资料，并不像传统加密过的文件那样，是一堆乱码，而是看起来和普通文件一样。</a:t>
            </a:r>
            <a:endParaRPr lang="zh-CN" altLang="en-US" sz="2000" dirty="0">
              <a:latin typeface="+mn-ea"/>
            </a:endParaRPr>
          </a:p>
        </p:txBody>
      </p:sp>
      <p:sp>
        <p:nvSpPr>
          <p:cNvPr id="11" name="矩形 10"/>
          <p:cNvSpPr/>
          <p:nvPr/>
        </p:nvSpPr>
        <p:spPr>
          <a:xfrm>
            <a:off x="807719" y="3288855"/>
            <a:ext cx="4289957" cy="461665"/>
          </a:xfrm>
          <a:prstGeom prst="rect">
            <a:avLst/>
          </a:prstGeom>
        </p:spPr>
        <p:txBody>
          <a:bodyPr wrap="none">
            <a:spAutoFit/>
          </a:bodyPr>
          <a:lstStyle/>
          <a:p>
            <a:r>
              <a:rPr lang="zh-CN" altLang="en-US" sz="2400" b="1" dirty="0">
                <a:solidFill>
                  <a:schemeClr val="tx1">
                    <a:lumMod val="85000"/>
                    <a:lumOff val="15000"/>
                  </a:schemeClr>
                </a:solidFill>
                <a:latin typeface="+mn-ea"/>
                <a:sym typeface="+mn-ea"/>
              </a:rPr>
              <a:t>容易逃过非法拦截者的破解：</a:t>
            </a:r>
            <a:endParaRPr lang="zh-CN" altLang="en-US" sz="2400" b="1" dirty="0">
              <a:solidFill>
                <a:schemeClr val="tx1">
                  <a:lumMod val="85000"/>
                  <a:lumOff val="15000"/>
                </a:schemeClr>
              </a:solidFill>
            </a:endParaRPr>
          </a:p>
        </p:txBody>
      </p:sp>
      <p:grpSp>
        <p:nvGrpSpPr>
          <p:cNvPr id="24" name="组合 23"/>
          <p:cNvGrpSpPr/>
          <p:nvPr/>
        </p:nvGrpSpPr>
        <p:grpSpPr>
          <a:xfrm>
            <a:off x="5103460" y="3750520"/>
            <a:ext cx="3338050" cy="2181343"/>
            <a:chOff x="1076853" y="5080315"/>
            <a:chExt cx="5054600" cy="2654149"/>
          </a:xfrm>
        </p:grpSpPr>
        <p:cxnSp>
          <p:nvCxnSpPr>
            <p:cNvPr id="25" name="直接连接符 24"/>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6" name="矩形: 圆角 25"/>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7" name="矩形 26"/>
          <p:cNvSpPr/>
          <p:nvPr/>
        </p:nvSpPr>
        <p:spPr>
          <a:xfrm>
            <a:off x="5289266" y="4071485"/>
            <a:ext cx="3192608" cy="1660326"/>
          </a:xfrm>
          <a:prstGeom prst="rect">
            <a:avLst/>
          </a:prstGeom>
        </p:spPr>
        <p:txBody>
          <a:bodyPr wrap="square">
            <a:spAutoFit/>
          </a:bodyPr>
          <a:lstStyle/>
          <a:p>
            <a:pPr fontAlgn="base">
              <a:lnSpc>
                <a:spcPct val="130000"/>
              </a:lnSpc>
              <a:spcAft>
                <a:spcPct val="0"/>
              </a:spcAft>
              <a:defRPr/>
            </a:pPr>
            <a:r>
              <a:rPr lang="zh-CN" altLang="en-US" sz="2000" dirty="0">
                <a:solidFill>
                  <a:srgbClr val="0F73EE"/>
                </a:solidFill>
                <a:latin typeface="+mn-ea"/>
              </a:rPr>
              <a:t>其道理如同生物学上的保护色</a:t>
            </a:r>
            <a:r>
              <a:rPr lang="zh-CN" altLang="en-US" sz="2000" dirty="0">
                <a:latin typeface="+mn-ea"/>
              </a:rPr>
              <a:t>，巧妙地将自己伪装隐藏于环境中，免于被天敌发现而遭受攻击。 </a:t>
            </a:r>
            <a:endParaRPr lang="zh-CN" altLang="en-US" sz="2000" dirty="0">
              <a:latin typeface="+mn-ea"/>
            </a:endParaRPr>
          </a:p>
        </p:txBody>
      </p:sp>
      <p:sp>
        <p:nvSpPr>
          <p:cNvPr id="28" name="矩形 27"/>
          <p:cNvSpPr/>
          <p:nvPr/>
        </p:nvSpPr>
        <p:spPr>
          <a:xfrm>
            <a:off x="5263268" y="3288855"/>
            <a:ext cx="3342582" cy="461665"/>
          </a:xfrm>
          <a:prstGeom prst="rect">
            <a:avLst/>
          </a:prstGeom>
        </p:spPr>
        <p:txBody>
          <a:bodyPr wrap="none">
            <a:spAutoFit/>
          </a:bodyPr>
          <a:lstStyle/>
          <a:p>
            <a:r>
              <a:rPr lang="zh-CN" altLang="en-US" sz="2400" b="1" dirty="0">
                <a:solidFill>
                  <a:schemeClr val="tx1">
                    <a:lumMod val="85000"/>
                    <a:lumOff val="15000"/>
                  </a:schemeClr>
                </a:solidFill>
                <a:latin typeface="+mn-ea"/>
                <a:sym typeface="+mn-ea"/>
              </a:rPr>
              <a:t>信息隐藏的基本思想：</a:t>
            </a:r>
            <a:endParaRPr lang="zh-CN" altLang="en-US" sz="2400" b="1" dirty="0">
              <a:solidFill>
                <a:schemeClr val="tx1">
                  <a:lumMod val="85000"/>
                  <a:lumOff val="15000"/>
                </a:schemeClr>
              </a:solidFill>
            </a:endParaRPr>
          </a:p>
        </p:txBody>
      </p:sp>
      <p:grpSp>
        <p:nvGrpSpPr>
          <p:cNvPr id="29" name="组合 28"/>
          <p:cNvGrpSpPr/>
          <p:nvPr/>
        </p:nvGrpSpPr>
        <p:grpSpPr>
          <a:xfrm>
            <a:off x="8896248" y="3750520"/>
            <a:ext cx="2419452" cy="2181343"/>
            <a:chOff x="1076853" y="5080315"/>
            <a:chExt cx="5054600" cy="2654149"/>
          </a:xfrm>
        </p:grpSpPr>
        <p:cxnSp>
          <p:nvCxnSpPr>
            <p:cNvPr id="30" name="直接连接符 29"/>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1" name="矩形: 圆角 30"/>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2" name="矩形 31"/>
          <p:cNvSpPr/>
          <p:nvPr/>
        </p:nvSpPr>
        <p:spPr>
          <a:xfrm>
            <a:off x="9083780" y="4340353"/>
            <a:ext cx="2028720" cy="860107"/>
          </a:xfrm>
          <a:prstGeom prst="rect">
            <a:avLst/>
          </a:prstGeom>
        </p:spPr>
        <p:txBody>
          <a:bodyPr wrap="square">
            <a:spAutoFit/>
          </a:bodyPr>
          <a:lstStyle/>
          <a:p>
            <a:pPr fontAlgn="base">
              <a:lnSpc>
                <a:spcPct val="130000"/>
              </a:lnSpc>
              <a:spcAft>
                <a:spcPct val="0"/>
              </a:spcAft>
              <a:defRPr/>
            </a:pPr>
            <a:r>
              <a:rPr lang="zh-CN" altLang="en-US" sz="2000" dirty="0">
                <a:solidFill>
                  <a:schemeClr val="tx1">
                    <a:lumMod val="85000"/>
                    <a:lumOff val="15000"/>
                  </a:schemeClr>
                </a:solidFill>
                <a:latin typeface="+mn-ea"/>
              </a:rPr>
              <a:t>用于保护数字作品的知识产权。</a:t>
            </a:r>
            <a:endParaRPr lang="zh-CN" altLang="en-US" sz="2000" dirty="0">
              <a:solidFill>
                <a:schemeClr val="tx1">
                  <a:lumMod val="85000"/>
                  <a:lumOff val="15000"/>
                </a:schemeClr>
              </a:solidFill>
              <a:latin typeface="+mn-ea"/>
            </a:endParaRPr>
          </a:p>
        </p:txBody>
      </p:sp>
      <p:sp>
        <p:nvSpPr>
          <p:cNvPr id="33" name="矩形 32"/>
          <p:cNvSpPr/>
          <p:nvPr/>
        </p:nvSpPr>
        <p:spPr>
          <a:xfrm>
            <a:off x="9348876" y="3300597"/>
            <a:ext cx="1763624" cy="461665"/>
          </a:xfrm>
          <a:prstGeom prst="rect">
            <a:avLst/>
          </a:prstGeom>
        </p:spPr>
        <p:txBody>
          <a:bodyPr wrap="none">
            <a:spAutoFit/>
          </a:bodyPr>
          <a:lstStyle/>
          <a:p>
            <a:r>
              <a:rPr lang="zh-CN" altLang="en-US" sz="2400" b="1" dirty="0">
                <a:solidFill>
                  <a:schemeClr val="tx1">
                    <a:lumMod val="85000"/>
                    <a:lumOff val="15000"/>
                  </a:schemeClr>
                </a:solidFill>
                <a:latin typeface="+mn-ea"/>
                <a:sym typeface="+mn-ea"/>
              </a:rPr>
              <a:t>数字水印：</a:t>
            </a:r>
            <a:endParaRPr lang="zh-CN" altLang="en-US" sz="2400" b="1" dirty="0">
              <a:solidFill>
                <a:schemeClr val="tx1">
                  <a:lumMod val="85000"/>
                  <a:lumOff val="1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heel(1)">
                                      <p:cBhvr>
                                        <p:cTn id="14" dur="650"/>
                                        <p:tgtEl>
                                          <p:spTgt spid="16"/>
                                        </p:tgtEl>
                                      </p:cBhvr>
                                    </p:animEffect>
                                  </p:childTnLst>
                                </p:cTn>
                              </p:par>
                              <p:par>
                                <p:cTn id="15" presetID="22" presetClass="entr" presetSubtype="8"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childTnLst>
                                </p:cTn>
                              </p:par>
                            </p:childTnLst>
                          </p:cTn>
                        </p:par>
                        <p:par>
                          <p:cTn id="24" fill="hold">
                            <p:stCondLst>
                              <p:cond delay="2000"/>
                            </p:stCondLst>
                            <p:childTnLst>
                              <p:par>
                                <p:cTn id="25" presetID="17" presetClass="entr" presetSubtype="1"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ppt_x</p:attrName>
                                        </p:attrNameLst>
                                      </p:cBhvr>
                                      <p:tavLst>
                                        <p:tav tm="0">
                                          <p:val>
                                            <p:strVal val="#ppt_x"/>
                                          </p:val>
                                        </p:tav>
                                        <p:tav tm="100000">
                                          <p:val>
                                            <p:strVal val="#ppt_x"/>
                                          </p:val>
                                        </p:tav>
                                      </p:tavLst>
                                    </p:anim>
                                    <p:anim calcmode="lin" valueType="num">
                                      <p:cBhvr>
                                        <p:cTn id="28" dur="500" fill="hold"/>
                                        <p:tgtEl>
                                          <p:spTgt spid="19"/>
                                        </p:tgtEl>
                                        <p:attrNameLst>
                                          <p:attrName>ppt_y</p:attrName>
                                        </p:attrNameLst>
                                      </p:cBhvr>
                                      <p:tavLst>
                                        <p:tav tm="0">
                                          <p:val>
                                            <p:strVal val="#ppt_y-#ppt_h/2"/>
                                          </p:val>
                                        </p:tav>
                                        <p:tav tm="100000">
                                          <p:val>
                                            <p:strVal val="#ppt_y"/>
                                          </p:val>
                                        </p:tav>
                                      </p:tavLst>
                                    </p:anim>
                                    <p:anim calcmode="lin" valueType="num">
                                      <p:cBhvr>
                                        <p:cTn id="29" dur="500" fill="hold"/>
                                        <p:tgtEl>
                                          <p:spTgt spid="19"/>
                                        </p:tgtEl>
                                        <p:attrNameLst>
                                          <p:attrName>ppt_w</p:attrName>
                                        </p:attrNameLst>
                                      </p:cBhvr>
                                      <p:tavLst>
                                        <p:tav tm="0">
                                          <p:val>
                                            <p:strVal val="#ppt_w"/>
                                          </p:val>
                                        </p:tav>
                                        <p:tav tm="100000">
                                          <p:val>
                                            <p:strVal val="#ppt_w"/>
                                          </p:val>
                                        </p:tav>
                                      </p:tavLst>
                                    </p:anim>
                                    <p:anim calcmode="lin" valueType="num">
                                      <p:cBhvr>
                                        <p:cTn id="30" dur="500" fill="hold"/>
                                        <p:tgtEl>
                                          <p:spTgt spid="19"/>
                                        </p:tgtEl>
                                        <p:attrNameLst>
                                          <p:attrName>ppt_h</p:attrName>
                                        </p:attrNameLst>
                                      </p:cBhvr>
                                      <p:tavLst>
                                        <p:tav tm="0">
                                          <p:val>
                                            <p:fltVal val="0"/>
                                          </p:val>
                                        </p:tav>
                                        <p:tav tm="100000">
                                          <p:val>
                                            <p:strVal val="#ppt_h"/>
                                          </p:val>
                                        </p:tav>
                                      </p:tavLst>
                                    </p:anim>
                                  </p:childTnLst>
                                </p:cTn>
                              </p:par>
                              <p:par>
                                <p:cTn id="31" presetID="22" presetClass="entr" presetSubtype="4"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650"/>
                                        <p:tgtEl>
                                          <p:spTgt spid="22"/>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p:cTn id="37" dur="500" fill="hold"/>
                                        <p:tgtEl>
                                          <p:spTgt spid="28"/>
                                        </p:tgtEl>
                                        <p:attrNameLst>
                                          <p:attrName>ppt_w</p:attrName>
                                        </p:attrNameLst>
                                      </p:cBhvr>
                                      <p:tavLst>
                                        <p:tav tm="0">
                                          <p:val>
                                            <p:fltVal val="0"/>
                                          </p:val>
                                        </p:tav>
                                        <p:tav tm="100000">
                                          <p:val>
                                            <p:strVal val="#ppt_w"/>
                                          </p:val>
                                        </p:tav>
                                      </p:tavLst>
                                    </p:anim>
                                    <p:anim calcmode="lin" valueType="num">
                                      <p:cBhvr>
                                        <p:cTn id="38" dur="500" fill="hold"/>
                                        <p:tgtEl>
                                          <p:spTgt spid="28"/>
                                        </p:tgtEl>
                                        <p:attrNameLst>
                                          <p:attrName>ppt_h</p:attrName>
                                        </p:attrNameLst>
                                      </p:cBhvr>
                                      <p:tavLst>
                                        <p:tav tm="0">
                                          <p:val>
                                            <p:fltVal val="0"/>
                                          </p:val>
                                        </p:tav>
                                        <p:tav tm="100000">
                                          <p:val>
                                            <p:strVal val="#ppt_h"/>
                                          </p:val>
                                        </p:tav>
                                      </p:tavLst>
                                    </p:anim>
                                    <p:animEffect transition="in" filter="fade">
                                      <p:cBhvr>
                                        <p:cTn id="39" dur="500"/>
                                        <p:tgtEl>
                                          <p:spTgt spid="28"/>
                                        </p:tgtEl>
                                      </p:cBhvr>
                                    </p:animEffect>
                                  </p:childTnLst>
                                </p:cTn>
                              </p:par>
                            </p:childTnLst>
                          </p:cTn>
                        </p:par>
                        <p:par>
                          <p:cTn id="40" fill="hold">
                            <p:stCondLst>
                              <p:cond delay="3000"/>
                            </p:stCondLst>
                            <p:childTnLst>
                              <p:par>
                                <p:cTn id="41" presetID="17" presetClass="entr" presetSubtype="1" fill="hold" nodeType="after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p:cTn id="43" dur="500" fill="hold"/>
                                        <p:tgtEl>
                                          <p:spTgt spid="24"/>
                                        </p:tgtEl>
                                        <p:attrNameLst>
                                          <p:attrName>ppt_x</p:attrName>
                                        </p:attrNameLst>
                                      </p:cBhvr>
                                      <p:tavLst>
                                        <p:tav tm="0">
                                          <p:val>
                                            <p:strVal val="#ppt_x"/>
                                          </p:val>
                                        </p:tav>
                                        <p:tav tm="100000">
                                          <p:val>
                                            <p:strVal val="#ppt_x"/>
                                          </p:val>
                                        </p:tav>
                                      </p:tavLst>
                                    </p:anim>
                                    <p:anim calcmode="lin" valueType="num">
                                      <p:cBhvr>
                                        <p:cTn id="44" dur="500" fill="hold"/>
                                        <p:tgtEl>
                                          <p:spTgt spid="24"/>
                                        </p:tgtEl>
                                        <p:attrNameLst>
                                          <p:attrName>ppt_y</p:attrName>
                                        </p:attrNameLst>
                                      </p:cBhvr>
                                      <p:tavLst>
                                        <p:tav tm="0">
                                          <p:val>
                                            <p:strVal val="#ppt_y-#ppt_h/2"/>
                                          </p:val>
                                        </p:tav>
                                        <p:tav tm="100000">
                                          <p:val>
                                            <p:strVal val="#ppt_y"/>
                                          </p:val>
                                        </p:tav>
                                      </p:tavLst>
                                    </p:anim>
                                    <p:anim calcmode="lin" valueType="num">
                                      <p:cBhvr>
                                        <p:cTn id="45" dur="500" fill="hold"/>
                                        <p:tgtEl>
                                          <p:spTgt spid="24"/>
                                        </p:tgtEl>
                                        <p:attrNameLst>
                                          <p:attrName>ppt_w</p:attrName>
                                        </p:attrNameLst>
                                      </p:cBhvr>
                                      <p:tavLst>
                                        <p:tav tm="0">
                                          <p:val>
                                            <p:strVal val="#ppt_w"/>
                                          </p:val>
                                        </p:tav>
                                        <p:tav tm="100000">
                                          <p:val>
                                            <p:strVal val="#ppt_w"/>
                                          </p:val>
                                        </p:tav>
                                      </p:tavLst>
                                    </p:anim>
                                    <p:anim calcmode="lin" valueType="num">
                                      <p:cBhvr>
                                        <p:cTn id="46" dur="500" fill="hold"/>
                                        <p:tgtEl>
                                          <p:spTgt spid="24"/>
                                        </p:tgtEl>
                                        <p:attrNameLst>
                                          <p:attrName>ppt_h</p:attrName>
                                        </p:attrNameLst>
                                      </p:cBhvr>
                                      <p:tavLst>
                                        <p:tav tm="0">
                                          <p:val>
                                            <p:fltVal val="0"/>
                                          </p:val>
                                        </p:tav>
                                        <p:tav tm="100000">
                                          <p:val>
                                            <p:strVal val="#ppt_h"/>
                                          </p:val>
                                        </p:tav>
                                      </p:tavLst>
                                    </p:anim>
                                  </p:childTnLst>
                                </p:cTn>
                              </p:par>
                              <p:par>
                                <p:cTn id="47" presetID="22" presetClass="entr" presetSubtype="4"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wipe(down)">
                                      <p:cBhvr>
                                        <p:cTn id="49" dur="650"/>
                                        <p:tgtEl>
                                          <p:spTgt spid="27"/>
                                        </p:tgtEl>
                                      </p:cBhvr>
                                    </p:animEffect>
                                  </p:childTnLst>
                                </p:cTn>
                              </p:par>
                            </p:childTnLst>
                          </p:cTn>
                        </p:par>
                        <p:par>
                          <p:cTn id="50" fill="hold">
                            <p:stCondLst>
                              <p:cond delay="3500"/>
                            </p:stCondLst>
                            <p:childTnLst>
                              <p:par>
                                <p:cTn id="51" presetID="53" presetClass="entr" presetSubtype="16"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 calcmode="lin" valueType="num">
                                      <p:cBhvr>
                                        <p:cTn id="53" dur="500" fill="hold"/>
                                        <p:tgtEl>
                                          <p:spTgt spid="33"/>
                                        </p:tgtEl>
                                        <p:attrNameLst>
                                          <p:attrName>ppt_w</p:attrName>
                                        </p:attrNameLst>
                                      </p:cBhvr>
                                      <p:tavLst>
                                        <p:tav tm="0">
                                          <p:val>
                                            <p:fltVal val="0"/>
                                          </p:val>
                                        </p:tav>
                                        <p:tav tm="100000">
                                          <p:val>
                                            <p:strVal val="#ppt_w"/>
                                          </p:val>
                                        </p:tav>
                                      </p:tavLst>
                                    </p:anim>
                                    <p:anim calcmode="lin" valueType="num">
                                      <p:cBhvr>
                                        <p:cTn id="54" dur="500" fill="hold"/>
                                        <p:tgtEl>
                                          <p:spTgt spid="33"/>
                                        </p:tgtEl>
                                        <p:attrNameLst>
                                          <p:attrName>ppt_h</p:attrName>
                                        </p:attrNameLst>
                                      </p:cBhvr>
                                      <p:tavLst>
                                        <p:tav tm="0">
                                          <p:val>
                                            <p:fltVal val="0"/>
                                          </p:val>
                                        </p:tav>
                                        <p:tav tm="100000">
                                          <p:val>
                                            <p:strVal val="#ppt_h"/>
                                          </p:val>
                                        </p:tav>
                                      </p:tavLst>
                                    </p:anim>
                                    <p:animEffect transition="in" filter="fade">
                                      <p:cBhvr>
                                        <p:cTn id="55" dur="500"/>
                                        <p:tgtEl>
                                          <p:spTgt spid="33"/>
                                        </p:tgtEl>
                                      </p:cBhvr>
                                    </p:animEffect>
                                  </p:childTnLst>
                                </p:cTn>
                              </p:par>
                            </p:childTnLst>
                          </p:cTn>
                        </p:par>
                        <p:par>
                          <p:cTn id="56" fill="hold">
                            <p:stCondLst>
                              <p:cond delay="4000"/>
                            </p:stCondLst>
                            <p:childTnLst>
                              <p:par>
                                <p:cTn id="57" presetID="17" presetClass="entr" presetSubtype="1" fill="hold" nodeType="after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p:cTn id="59" dur="500" fill="hold"/>
                                        <p:tgtEl>
                                          <p:spTgt spid="29"/>
                                        </p:tgtEl>
                                        <p:attrNameLst>
                                          <p:attrName>ppt_x</p:attrName>
                                        </p:attrNameLst>
                                      </p:cBhvr>
                                      <p:tavLst>
                                        <p:tav tm="0">
                                          <p:val>
                                            <p:strVal val="#ppt_x"/>
                                          </p:val>
                                        </p:tav>
                                        <p:tav tm="100000">
                                          <p:val>
                                            <p:strVal val="#ppt_x"/>
                                          </p:val>
                                        </p:tav>
                                      </p:tavLst>
                                    </p:anim>
                                    <p:anim calcmode="lin" valueType="num">
                                      <p:cBhvr>
                                        <p:cTn id="60" dur="500" fill="hold"/>
                                        <p:tgtEl>
                                          <p:spTgt spid="29"/>
                                        </p:tgtEl>
                                        <p:attrNameLst>
                                          <p:attrName>ppt_y</p:attrName>
                                        </p:attrNameLst>
                                      </p:cBhvr>
                                      <p:tavLst>
                                        <p:tav tm="0">
                                          <p:val>
                                            <p:strVal val="#ppt_y-#ppt_h/2"/>
                                          </p:val>
                                        </p:tav>
                                        <p:tav tm="100000">
                                          <p:val>
                                            <p:strVal val="#ppt_y"/>
                                          </p:val>
                                        </p:tav>
                                      </p:tavLst>
                                    </p:anim>
                                    <p:anim calcmode="lin" valueType="num">
                                      <p:cBhvr>
                                        <p:cTn id="61" dur="500" fill="hold"/>
                                        <p:tgtEl>
                                          <p:spTgt spid="29"/>
                                        </p:tgtEl>
                                        <p:attrNameLst>
                                          <p:attrName>ppt_w</p:attrName>
                                        </p:attrNameLst>
                                      </p:cBhvr>
                                      <p:tavLst>
                                        <p:tav tm="0">
                                          <p:val>
                                            <p:strVal val="#ppt_w"/>
                                          </p:val>
                                        </p:tav>
                                        <p:tav tm="100000">
                                          <p:val>
                                            <p:strVal val="#ppt_w"/>
                                          </p:val>
                                        </p:tav>
                                      </p:tavLst>
                                    </p:anim>
                                    <p:anim calcmode="lin" valueType="num">
                                      <p:cBhvr>
                                        <p:cTn id="62" dur="500" fill="hold"/>
                                        <p:tgtEl>
                                          <p:spTgt spid="29"/>
                                        </p:tgtEl>
                                        <p:attrNameLst>
                                          <p:attrName>ppt_h</p:attrName>
                                        </p:attrNameLst>
                                      </p:cBhvr>
                                      <p:tavLst>
                                        <p:tav tm="0">
                                          <p:val>
                                            <p:fltVal val="0"/>
                                          </p:val>
                                        </p:tav>
                                        <p:tav tm="100000">
                                          <p:val>
                                            <p:strVal val="#ppt_h"/>
                                          </p:val>
                                        </p:tav>
                                      </p:tavLst>
                                    </p:anim>
                                  </p:childTnLst>
                                </p:cTn>
                              </p:par>
                              <p:par>
                                <p:cTn id="63" presetID="22" presetClass="entr" presetSubtype="4" fill="hold" grpId="0" nodeType="withEffect">
                                  <p:stCondLst>
                                    <p:cond delay="0"/>
                                  </p:stCondLst>
                                  <p:childTnLst>
                                    <p:set>
                                      <p:cBhvr>
                                        <p:cTn id="64" dur="1" fill="hold">
                                          <p:stCondLst>
                                            <p:cond delay="0"/>
                                          </p:stCondLst>
                                        </p:cTn>
                                        <p:tgtEl>
                                          <p:spTgt spid="32"/>
                                        </p:tgtEl>
                                        <p:attrNameLst>
                                          <p:attrName>style.visibility</p:attrName>
                                        </p:attrNameLst>
                                      </p:cBhvr>
                                      <p:to>
                                        <p:strVal val="visible"/>
                                      </p:to>
                                    </p:set>
                                    <p:animEffect transition="in" filter="wipe(down)">
                                      <p:cBhvr>
                                        <p:cTn id="65" dur="6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1" grpId="0"/>
      <p:bldP spid="27" grpId="0"/>
      <p:bldP spid="28" grpId="0"/>
      <p:bldP spid="32" grpId="0"/>
      <p:bldP spid="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59350" y="637786"/>
            <a:ext cx="3535061" cy="840284"/>
            <a:chOff x="3135993" y="1051060"/>
            <a:chExt cx="3535061" cy="840284"/>
          </a:xfrm>
        </p:grpSpPr>
        <p:sp>
          <p:nvSpPr>
            <p:cNvPr id="7" name="矩形: 圆角 6"/>
            <p:cNvSpPr/>
            <p:nvPr/>
          </p:nvSpPr>
          <p:spPr>
            <a:xfrm>
              <a:off x="3839426" y="1280937"/>
              <a:ext cx="283162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8" name="矩形 7"/>
            <p:cNvSpPr/>
            <p:nvPr/>
          </p:nvSpPr>
          <p:spPr>
            <a:xfrm>
              <a:off x="3972879" y="1333399"/>
              <a:ext cx="2698175"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何谓信息隐藏？</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4</a:t>
              </a:r>
              <a:endParaRPr lang="zh-CN" altLang="en-US" sz="4800" b="1" i="1" dirty="0">
                <a:solidFill>
                  <a:schemeClr val="accent5">
                    <a:lumMod val="50000"/>
                  </a:schemeClr>
                </a:solidFill>
                <a:latin typeface="+mj-lt"/>
              </a:endParaRPr>
            </a:p>
          </p:txBody>
        </p:sp>
        <p:cxnSp>
          <p:nvCxnSpPr>
            <p:cNvPr id="10" name="直接连接符 9"/>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259350" y="1726085"/>
            <a:ext cx="9568188" cy="829945"/>
          </a:xfrm>
          <a:prstGeom prst="rect">
            <a:avLst/>
          </a:prstGeom>
        </p:spPr>
        <p:txBody>
          <a:bodyPr wrap="square">
            <a:spAutoFit/>
          </a:bodyPr>
          <a:lstStyle/>
          <a:p>
            <a:pPr fontAlgn="base">
              <a:spcAft>
                <a:spcPct val="0"/>
              </a:spcAft>
              <a:defRPr/>
            </a:pPr>
            <a:r>
              <a:rPr lang="zh-CN" altLang="en-US" sz="2400" dirty="0">
                <a:solidFill>
                  <a:srgbClr val="6E0876"/>
                </a:solidFill>
                <a:latin typeface="+mn-ea"/>
              </a:rPr>
              <a:t>    </a:t>
            </a:r>
            <a:r>
              <a:rPr lang="zh-CN" altLang="en-US" sz="2400" dirty="0">
                <a:solidFill>
                  <a:srgbClr val="0F73EE"/>
                </a:solidFill>
                <a:latin typeface="+mn-ea"/>
              </a:rPr>
              <a:t>所谓信息隐藏的意思就是将秘密信息秘密地隐藏于另一非机密的文件内容之中。</a:t>
            </a:r>
            <a:r>
              <a:rPr lang="zh-CN" altLang="en-US" sz="2400" dirty="0">
                <a:solidFill>
                  <a:schemeClr val="tx1">
                    <a:lumMod val="85000"/>
                    <a:lumOff val="15000"/>
                  </a:schemeClr>
                </a:solidFill>
                <a:latin typeface="+mn-ea"/>
              </a:rPr>
              <a:t>其形式可为任何一种数字媒体，如图像、声音</a:t>
            </a:r>
            <a:r>
              <a:rPr lang="en-US" altLang="zh-CN" sz="2400" dirty="0">
                <a:solidFill>
                  <a:schemeClr val="tx1">
                    <a:lumMod val="85000"/>
                    <a:lumOff val="15000"/>
                  </a:schemeClr>
                </a:solidFill>
                <a:latin typeface="+mn-ea"/>
              </a:rPr>
              <a:t>......</a:t>
            </a:r>
            <a:endParaRPr lang="zh-CN" altLang="en-US" sz="2400" dirty="0">
              <a:solidFill>
                <a:schemeClr val="tx1">
                  <a:lumMod val="85000"/>
                  <a:lumOff val="15000"/>
                </a:schemeClr>
              </a:solidFill>
              <a:latin typeface="+mn-ea"/>
            </a:endParaRPr>
          </a:p>
        </p:txBody>
      </p:sp>
      <p:grpSp>
        <p:nvGrpSpPr>
          <p:cNvPr id="16" name="组合 15"/>
          <p:cNvGrpSpPr/>
          <p:nvPr/>
        </p:nvGrpSpPr>
        <p:grpSpPr>
          <a:xfrm>
            <a:off x="863016" y="2776628"/>
            <a:ext cx="3318781" cy="3637587"/>
            <a:chOff x="1419126" y="2735782"/>
            <a:chExt cx="3318781" cy="3637587"/>
          </a:xfrm>
        </p:grpSpPr>
        <p:grpSp>
          <p:nvGrpSpPr>
            <p:cNvPr id="15" name="组合 14"/>
            <p:cNvGrpSpPr/>
            <p:nvPr/>
          </p:nvGrpSpPr>
          <p:grpSpPr>
            <a:xfrm>
              <a:off x="1419126" y="2735782"/>
              <a:ext cx="3318781" cy="3637587"/>
              <a:chOff x="1980913" y="3125907"/>
              <a:chExt cx="3318781" cy="3637587"/>
            </a:xfrm>
          </p:grpSpPr>
          <p:sp>
            <p:nvSpPr>
              <p:cNvPr id="3" name="椭圆 2"/>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14" name="图片 13"/>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1" name="矩形 10"/>
            <p:cNvSpPr/>
            <p:nvPr/>
          </p:nvSpPr>
          <p:spPr>
            <a:xfrm>
              <a:off x="1775091" y="3304181"/>
              <a:ext cx="2601313" cy="1938992"/>
            </a:xfrm>
            <a:prstGeom prst="rect">
              <a:avLst/>
            </a:prstGeom>
          </p:spPr>
          <p:txBody>
            <a:bodyPr wrap="square">
              <a:spAutoFit/>
            </a:bodyPr>
            <a:lstStyle/>
            <a:p>
              <a:pPr algn="just" fontAlgn="base">
                <a:spcAft>
                  <a:spcPct val="0"/>
                </a:spcAft>
                <a:defRPr/>
              </a:pPr>
              <a:r>
                <a:rPr lang="zh-CN" altLang="en-US" sz="2000" b="1" dirty="0">
                  <a:solidFill>
                    <a:schemeClr val="tx1">
                      <a:lumMod val="85000"/>
                      <a:lumOff val="15000"/>
                    </a:schemeClr>
                  </a:solidFill>
                  <a:latin typeface="+mn-ea"/>
                </a:rPr>
                <a:t>信息隐藏的首要目标是隐藏的技术要好，</a:t>
              </a:r>
              <a:r>
                <a:rPr lang="zh-CN" altLang="en-US" sz="2000" dirty="0">
                  <a:latin typeface="+mn-ea"/>
                </a:rPr>
                <a:t>也就是使加入隐藏信息后的媒体目标的降质尽可能小，达到令人难以察觉的目的。    </a:t>
              </a:r>
              <a:endParaRPr lang="zh-CN" altLang="en-US" sz="2000" dirty="0">
                <a:latin typeface="+mn-ea"/>
              </a:endParaRPr>
            </a:p>
          </p:txBody>
        </p:sp>
      </p:grpSp>
      <p:grpSp>
        <p:nvGrpSpPr>
          <p:cNvPr id="19" name="组合 18"/>
          <p:cNvGrpSpPr/>
          <p:nvPr/>
        </p:nvGrpSpPr>
        <p:grpSpPr>
          <a:xfrm>
            <a:off x="4455659" y="2801287"/>
            <a:ext cx="3318781" cy="3637587"/>
            <a:chOff x="1419126" y="2735782"/>
            <a:chExt cx="3318781" cy="3637587"/>
          </a:xfrm>
        </p:grpSpPr>
        <p:grpSp>
          <p:nvGrpSpPr>
            <p:cNvPr id="20" name="组合 19"/>
            <p:cNvGrpSpPr/>
            <p:nvPr/>
          </p:nvGrpSpPr>
          <p:grpSpPr>
            <a:xfrm>
              <a:off x="1419126" y="2735782"/>
              <a:ext cx="3318781" cy="3637587"/>
              <a:chOff x="1980913" y="3125907"/>
              <a:chExt cx="3318781" cy="3637587"/>
            </a:xfrm>
          </p:grpSpPr>
          <p:sp>
            <p:nvSpPr>
              <p:cNvPr id="22" name="椭圆 21"/>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3" name="图片 22"/>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21" name="矩形 20"/>
            <p:cNvSpPr/>
            <p:nvPr/>
          </p:nvSpPr>
          <p:spPr>
            <a:xfrm>
              <a:off x="1803997" y="3623606"/>
              <a:ext cx="2549039" cy="1323439"/>
            </a:xfrm>
            <a:prstGeom prst="rect">
              <a:avLst/>
            </a:prstGeom>
          </p:spPr>
          <p:txBody>
            <a:bodyPr wrap="square">
              <a:spAutoFit/>
            </a:bodyPr>
            <a:lstStyle/>
            <a:p>
              <a:pPr fontAlgn="base">
                <a:spcAft>
                  <a:spcPct val="0"/>
                </a:spcAft>
                <a:defRPr/>
              </a:pPr>
              <a:r>
                <a:rPr lang="zh-CN" altLang="en-US" sz="2000" b="1" dirty="0">
                  <a:solidFill>
                    <a:schemeClr val="tx1">
                      <a:lumMod val="85000"/>
                      <a:lumOff val="15000"/>
                    </a:schemeClr>
                  </a:solidFill>
                  <a:latin typeface="+mn-ea"/>
                </a:rPr>
                <a:t>鲁棒性。</a:t>
              </a:r>
              <a:r>
                <a:rPr lang="zh-CN" altLang="en-US" sz="2000" dirty="0">
                  <a:solidFill>
                    <a:schemeClr val="tx1">
                      <a:lumMod val="85000"/>
                      <a:lumOff val="15000"/>
                    </a:schemeClr>
                  </a:solidFill>
                  <a:latin typeface="+mn-ea"/>
                </a:rPr>
                <a:t>必须考虑隐藏的信息在经历各种环境、操作之后而免遭破坏的能力。</a:t>
              </a:r>
              <a:endParaRPr lang="zh-CN" altLang="en-US" sz="2000" dirty="0">
                <a:solidFill>
                  <a:schemeClr val="tx1">
                    <a:lumMod val="85000"/>
                    <a:lumOff val="15000"/>
                  </a:schemeClr>
                </a:solidFill>
                <a:latin typeface="+mn-ea"/>
              </a:endParaRPr>
            </a:p>
          </p:txBody>
        </p:sp>
      </p:grpSp>
      <p:grpSp>
        <p:nvGrpSpPr>
          <p:cNvPr id="24" name="组合 23"/>
          <p:cNvGrpSpPr/>
          <p:nvPr/>
        </p:nvGrpSpPr>
        <p:grpSpPr>
          <a:xfrm>
            <a:off x="8048302" y="2776628"/>
            <a:ext cx="3318781" cy="3637587"/>
            <a:chOff x="1419126" y="2735782"/>
            <a:chExt cx="3318781" cy="3637587"/>
          </a:xfrm>
        </p:grpSpPr>
        <p:grpSp>
          <p:nvGrpSpPr>
            <p:cNvPr id="25" name="组合 24"/>
            <p:cNvGrpSpPr/>
            <p:nvPr/>
          </p:nvGrpSpPr>
          <p:grpSpPr>
            <a:xfrm>
              <a:off x="1419126" y="2735782"/>
              <a:ext cx="3318781" cy="3637587"/>
              <a:chOff x="1980913" y="3125907"/>
              <a:chExt cx="3318781" cy="3637587"/>
            </a:xfrm>
          </p:grpSpPr>
          <p:sp>
            <p:nvSpPr>
              <p:cNvPr id="27" name="椭圆 26"/>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8" name="图片 2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26" name="矩形 25"/>
            <p:cNvSpPr/>
            <p:nvPr/>
          </p:nvSpPr>
          <p:spPr>
            <a:xfrm>
              <a:off x="1723584" y="3368658"/>
              <a:ext cx="2948193" cy="1938992"/>
            </a:xfrm>
            <a:prstGeom prst="rect">
              <a:avLst/>
            </a:prstGeom>
          </p:spPr>
          <p:txBody>
            <a:bodyPr wrap="square">
              <a:spAutoFit/>
            </a:bodyPr>
            <a:lstStyle/>
            <a:p>
              <a:pPr fontAlgn="base">
                <a:spcAft>
                  <a:spcPct val="0"/>
                </a:spcAft>
                <a:defRPr/>
              </a:pPr>
              <a:r>
                <a:rPr lang="zh-CN" altLang="en-US" sz="2000" b="1" dirty="0">
                  <a:solidFill>
                    <a:schemeClr val="tx1">
                      <a:lumMod val="85000"/>
                      <a:lumOff val="15000"/>
                    </a:schemeClr>
                  </a:solidFill>
                  <a:latin typeface="+mn-ea"/>
                </a:rPr>
                <a:t>信息隐藏的数据量与隐藏的免疫力始终是一对矛盾</a:t>
              </a:r>
              <a:r>
                <a:rPr lang="zh-CN" altLang="en-US" sz="2000" dirty="0">
                  <a:solidFill>
                    <a:schemeClr val="tx1">
                      <a:lumMod val="85000"/>
                      <a:lumOff val="15000"/>
                    </a:schemeClr>
                  </a:solidFill>
                  <a:latin typeface="+mn-ea"/>
                </a:rPr>
                <a:t>，不存在一种完全满足这两种要求的隐藏方法，实现起来难度较大，十分具有挑战性。 </a:t>
              </a:r>
              <a:endParaRPr lang="zh-CN" altLang="en-US" sz="20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par>
                          <p:cTn id="15" fill="hold">
                            <p:stCondLst>
                              <p:cond delay="1000"/>
                            </p:stCondLst>
                            <p:childTnLst>
                              <p:par>
                                <p:cTn id="16" presetID="18" presetClass="entr" presetSubtype="3"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strips(upRight)">
                                      <p:cBhvr>
                                        <p:cTn id="18" dur="500"/>
                                        <p:tgtEl>
                                          <p:spTgt spid="16"/>
                                        </p:tgtEl>
                                      </p:cBhvr>
                                    </p:animEffect>
                                  </p:childTnLst>
                                </p:cTn>
                              </p:par>
                            </p:childTnLst>
                          </p:cTn>
                        </p:par>
                        <p:par>
                          <p:cTn id="19" fill="hold">
                            <p:stCondLst>
                              <p:cond delay="1500"/>
                            </p:stCondLst>
                            <p:childTnLst>
                              <p:par>
                                <p:cTn id="20" presetID="18" presetClass="entr" presetSubtype="12"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strips(downLeft)">
                                      <p:cBhvr>
                                        <p:cTn id="22" dur="500"/>
                                        <p:tgtEl>
                                          <p:spTgt spid="19"/>
                                        </p:tgtEl>
                                      </p:cBhvr>
                                    </p:animEffect>
                                  </p:childTnLst>
                                </p:cTn>
                              </p:par>
                            </p:childTnLst>
                          </p:cTn>
                        </p:par>
                        <p:par>
                          <p:cTn id="23" fill="hold">
                            <p:stCondLst>
                              <p:cond delay="2000"/>
                            </p:stCondLst>
                            <p:childTnLst>
                              <p:par>
                                <p:cTn id="24" presetID="18" presetClass="entr" presetSubtype="3"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strips(upRight)">
                                      <p:cBhvr>
                                        <p:cTn id="2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59350" y="637786"/>
            <a:ext cx="6170150" cy="840284"/>
            <a:chOff x="3135993" y="1051060"/>
            <a:chExt cx="6170150" cy="840284"/>
          </a:xfrm>
        </p:grpSpPr>
        <p:sp>
          <p:nvSpPr>
            <p:cNvPr id="7" name="矩形: 圆角 6"/>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8" name="矩形 7"/>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0" name="直接连接符 9"/>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449254" y="2284640"/>
            <a:ext cx="8316147" cy="950418"/>
            <a:chOff x="2449254" y="2284640"/>
            <a:chExt cx="8316147" cy="950418"/>
          </a:xfrm>
        </p:grpSpPr>
        <p:sp>
          <p:nvSpPr>
            <p:cNvPr id="13" name="矩形: 圆角 12"/>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4" name="矩形 13"/>
            <p:cNvSpPr/>
            <p:nvPr/>
          </p:nvSpPr>
          <p:spPr>
            <a:xfrm>
              <a:off x="3148908" y="2421959"/>
              <a:ext cx="4870244" cy="588944"/>
            </a:xfrm>
            <a:prstGeom prst="rect">
              <a:avLst/>
            </a:prstGeom>
          </p:spPr>
          <p:txBody>
            <a:bodyPr wrap="none">
              <a:spAutoFit/>
            </a:bodyPr>
            <a:lstStyle/>
            <a:p>
              <a:pPr fontAlgn="base">
                <a:lnSpc>
                  <a:spcPct val="150000"/>
                </a:lnSpc>
                <a:spcAft>
                  <a:spcPct val="0"/>
                </a:spcAft>
                <a:defRPr/>
              </a:pPr>
              <a:r>
                <a:rPr lang="zh-CN" altLang="en-US" sz="2400" dirty="0">
                  <a:latin typeface="+mn-ea"/>
                </a:rPr>
                <a:t>将明文加密成他人看不懂的密文； </a:t>
              </a:r>
              <a:endParaRPr lang="zh-CN" altLang="en-US" sz="2400" dirty="0">
                <a:latin typeface="+mn-ea"/>
              </a:endParaRPr>
            </a:p>
          </p:txBody>
        </p:sp>
      </p:grpSp>
      <p:grpSp>
        <p:nvGrpSpPr>
          <p:cNvPr id="15" name="组合 14"/>
          <p:cNvGrpSpPr/>
          <p:nvPr/>
        </p:nvGrpSpPr>
        <p:grpSpPr>
          <a:xfrm>
            <a:off x="1592860" y="2095968"/>
            <a:ext cx="1341632" cy="1341632"/>
            <a:chOff x="1882937" y="2051686"/>
            <a:chExt cx="1438016" cy="1438016"/>
          </a:xfrm>
        </p:grpSpPr>
        <p:sp>
          <p:nvSpPr>
            <p:cNvPr id="16" name="椭圆 15"/>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7" name="矩形 16"/>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密码</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技术</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8" name="组合 17"/>
          <p:cNvGrpSpPr/>
          <p:nvPr/>
        </p:nvGrpSpPr>
        <p:grpSpPr>
          <a:xfrm>
            <a:off x="2449254" y="4232267"/>
            <a:ext cx="8316147" cy="950418"/>
            <a:chOff x="2449254" y="2284640"/>
            <a:chExt cx="8316147" cy="950418"/>
          </a:xfrm>
        </p:grpSpPr>
        <p:sp>
          <p:nvSpPr>
            <p:cNvPr id="19" name="矩形: 圆角 18"/>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0" name="矩形 19"/>
            <p:cNvSpPr/>
            <p:nvPr/>
          </p:nvSpPr>
          <p:spPr>
            <a:xfrm>
              <a:off x="3148908" y="2371159"/>
              <a:ext cx="7263527" cy="830997"/>
            </a:xfrm>
            <a:prstGeom prst="rect">
              <a:avLst/>
            </a:prstGeom>
          </p:spPr>
          <p:txBody>
            <a:bodyPr wrap="none">
              <a:spAutoFit/>
            </a:bodyPr>
            <a:lstStyle/>
            <a:p>
              <a:pPr fontAlgn="base">
                <a:spcAft>
                  <a:spcPct val="0"/>
                </a:spcAft>
                <a:defRPr/>
              </a:pPr>
              <a:r>
                <a:rPr lang="zh-CN" altLang="en-US" sz="2400" dirty="0">
                  <a:latin typeface="+mn-ea"/>
                </a:rPr>
                <a:t>提供了一种有别于加密的安全模式，其安全性来自于</a:t>
              </a:r>
              <a:endParaRPr lang="en-US" altLang="zh-CN" sz="2400" dirty="0">
                <a:latin typeface="+mn-ea"/>
              </a:endParaRPr>
            </a:p>
            <a:p>
              <a:pPr fontAlgn="base">
                <a:spcAft>
                  <a:spcPct val="0"/>
                </a:spcAft>
                <a:defRPr/>
              </a:pPr>
              <a:r>
                <a:rPr lang="zh-CN" altLang="en-US" sz="2400" dirty="0">
                  <a:latin typeface="+mn-ea"/>
                </a:rPr>
                <a:t>对第三方感知上的麻痹性。</a:t>
              </a:r>
              <a:endParaRPr lang="zh-CN" altLang="en-US" sz="2400" dirty="0">
                <a:latin typeface="+mn-ea"/>
              </a:endParaRPr>
            </a:p>
          </p:txBody>
        </p:sp>
      </p:grpSp>
      <p:grpSp>
        <p:nvGrpSpPr>
          <p:cNvPr id="21" name="组合 20"/>
          <p:cNvGrpSpPr/>
          <p:nvPr/>
        </p:nvGrpSpPr>
        <p:grpSpPr>
          <a:xfrm>
            <a:off x="1592861" y="4043595"/>
            <a:ext cx="1341633" cy="1341632"/>
            <a:chOff x="1882937" y="2051686"/>
            <a:chExt cx="1438016" cy="1438016"/>
          </a:xfrm>
        </p:grpSpPr>
        <p:sp>
          <p:nvSpPr>
            <p:cNvPr id="22" name="椭圆 21"/>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3" name="矩形 22"/>
            <p:cNvSpPr/>
            <p:nvPr/>
          </p:nvSpPr>
          <p:spPr>
            <a:xfrm>
              <a:off x="2014605" y="2330649"/>
              <a:ext cx="1223992" cy="917994"/>
            </a:xfrm>
            <a:prstGeom prst="rect">
              <a:avLst/>
            </a:prstGeom>
          </p:spPr>
          <p:txBody>
            <a:bodyPr wrap="square">
              <a:spAutoFit/>
            </a:bodyPr>
            <a:lstStyle/>
            <a:p>
              <a:r>
                <a:rPr lang="zh-CN" altLang="en-US" sz="2400" dirty="0">
                  <a:solidFill>
                    <a:schemeClr val="bg1"/>
                  </a:solidFill>
                  <a:effectLst>
                    <a:outerShdw blurRad="38100" dist="38100" dir="2700000" algn="tl">
                      <a:srgbClr val="000000">
                        <a:alpha val="43137"/>
                      </a:srgbClr>
                    </a:outerShdw>
                  </a:effectLst>
                  <a:latin typeface="+mn-ea"/>
                </a:rPr>
                <a:t>信息隐</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藏技术</a:t>
              </a:r>
              <a:endParaRPr lang="zh-CN" altLang="en-US" sz="2400" dirty="0">
                <a:solidFill>
                  <a:schemeClr val="bg1"/>
                </a:solidFill>
                <a:effectLst>
                  <a:outerShdw blurRad="38100" dist="38100" dir="2700000" algn="tl">
                    <a:srgbClr val="000000">
                      <a:alpha val="43137"/>
                    </a:srgbClr>
                  </a:out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heel(1)">
                                      <p:cBhvr>
                                        <p:cTn id="14" dur="650"/>
                                        <p:tgtEl>
                                          <p:spTgt spid="15"/>
                                        </p:tgtEl>
                                      </p:cBhvr>
                                    </p:animEffect>
                                  </p:childTnLst>
                                </p:cTn>
                              </p:par>
                              <p:par>
                                <p:cTn id="15" presetID="22" presetClass="entr" presetSubtype="8"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par>
                          <p:cTn id="18" fill="hold">
                            <p:stCondLst>
                              <p:cond delay="1500"/>
                            </p:stCondLst>
                            <p:childTnLst>
                              <p:par>
                                <p:cTn id="19" presetID="21" presetClass="entr" presetSubtype="1"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heel(1)">
                                      <p:cBhvr>
                                        <p:cTn id="21" dur="650"/>
                                        <p:tgtEl>
                                          <p:spTgt spid="21"/>
                                        </p:tgtEl>
                                      </p:cBhvr>
                                    </p:animEffect>
                                  </p:childTnLst>
                                </p:cTn>
                              </p:par>
                              <p:par>
                                <p:cTn id="22" presetID="22" presetClass="entr" presetSubtype="8"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2372</Words>
  <Application>WPS 演示</Application>
  <PresentationFormat>宽屏</PresentationFormat>
  <Paragraphs>286</Paragraphs>
  <Slides>20</Slides>
  <Notes>5</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5" baseType="lpstr">
      <vt:lpstr>Arial</vt:lpstr>
      <vt:lpstr>宋体</vt:lpstr>
      <vt:lpstr>Wingdings</vt:lpstr>
      <vt:lpstr>思源黑体 CN Heavy</vt:lpstr>
      <vt:lpstr>微软雅黑 Light</vt:lpstr>
      <vt:lpstr>微软雅黑</vt:lpstr>
      <vt:lpstr>Wingdings</vt:lpstr>
      <vt:lpstr>Times New Roman</vt:lpstr>
      <vt:lpstr>思源黑体 CN Normal</vt:lpstr>
      <vt:lpstr>Arial Unicode MS</vt:lpstr>
      <vt:lpstr>等线</vt:lpstr>
      <vt:lpstr>黑体</vt:lpstr>
      <vt:lpstr>Calibri</vt:lpstr>
      <vt:lpstr>Office 主题​​</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信息隐藏与密码技术的区别</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Li安全</cp:lastModifiedBy>
  <cp:revision>65</cp:revision>
  <dcterms:created xsi:type="dcterms:W3CDTF">2019-09-27T01:23:00Z</dcterms:created>
  <dcterms:modified xsi:type="dcterms:W3CDTF">2021-02-24T23:48:43Z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